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60" r:id="rId4"/>
    <p:sldId id="269" r:id="rId5"/>
    <p:sldId id="271" r:id="rId6"/>
    <p:sldId id="266" r:id="rId7"/>
    <p:sldId id="257" r:id="rId8"/>
    <p:sldId id="261" r:id="rId9"/>
    <p:sldId id="262" r:id="rId10"/>
    <p:sldId id="263" r:id="rId11"/>
    <p:sldId id="274" r:id="rId12"/>
    <p:sldId id="267" r:id="rId13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7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E2529F-8D35-4B41-9D8D-C1C0AB08E580}" type="datetimeFigureOut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3992D-2E20-40AF-AF5A-02F89799A5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795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DF8F0-C825-4F45-88B4-D86F0B732F45}" type="datetimeFigureOut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A96B7-0580-4938-8B6A-EFC5F8C6B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566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A96B7-0580-4938-8B6A-EFC5F8C6BA2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545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50F1-A832-439D-85A3-FBBF65B12BB1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17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B5614-34A8-4F35-BB8F-C66E5C85A3B3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30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674CC-CFFC-40A6-BCD0-2C769BE532BC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420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5AA7B-333D-4683-A43B-7FB939DA861D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16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C4C4B-C9C8-49F5-B89B-2739BC5C5F79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827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E48A6-A7D4-4A90-9B36-939E516CCEB4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770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05C2-E645-44C9-95EB-6ABE9AAD0585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07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4448D-9239-4F63-865E-6E82435FD06A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12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84ED-EC9E-4EE1-82AC-DBD416CAFE87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73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58A5-D108-4F8E-B338-A7B17E80E9F1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56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0FEA4-F617-44E8-9D8D-6D8764F3B291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594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C2B24-D95E-4F29-A559-95C61175AE4E}" type="datetime1">
              <a:rPr kumimoji="1" lang="ja-JP" altLang="en-US" smtClean="0"/>
              <a:t>2016/11/23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3A104-D239-4863-BFDA-C5985FBBC4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7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8397" y="1122363"/>
            <a:ext cx="8667206" cy="2387600"/>
          </a:xfrm>
        </p:spPr>
        <p:txBody>
          <a:bodyPr>
            <a:noAutofit/>
          </a:bodyPr>
          <a:lstStyle/>
          <a:p>
            <a:r>
              <a:rPr lang="en-US" altLang="ja-JP" sz="4000" dirty="0" smtClean="0"/>
              <a:t>To discuss problems with </a:t>
            </a:r>
            <a:br>
              <a:rPr lang="en-US" altLang="ja-JP" sz="4000" dirty="0" smtClean="0"/>
            </a:br>
            <a:r>
              <a:rPr lang="en-US" altLang="ja-JP" sz="4000" dirty="0" smtClean="0"/>
              <a:t>clinical development team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en-US" altLang="ja-JP" dirty="0" smtClean="0"/>
          </a:p>
          <a:p>
            <a:pPr algn="r"/>
            <a:r>
              <a:rPr lang="en-US" altLang="ja-JP" dirty="0" err="1" smtClean="0"/>
              <a:t>Kentaro</a:t>
            </a:r>
            <a:r>
              <a:rPr lang="en-US" altLang="ja-JP" dirty="0" smtClean="0"/>
              <a:t> </a:t>
            </a:r>
            <a:r>
              <a:rPr lang="en-US" altLang="ja-JP" dirty="0" smtClean="0"/>
              <a:t>Sakamaki</a:t>
            </a:r>
          </a:p>
          <a:p>
            <a:pPr algn="r"/>
            <a:r>
              <a:rPr lang="en-US" altLang="ja-JP" dirty="0" smtClean="0"/>
              <a:t>Yokohama </a:t>
            </a:r>
            <a:r>
              <a:rPr lang="en-US" altLang="ja-JP" dirty="0"/>
              <a:t>City University</a:t>
            </a:r>
          </a:p>
          <a:p>
            <a:pPr algn="r"/>
            <a:r>
              <a:rPr lang="en-US" altLang="ja-JP" dirty="0"/>
              <a:t>sakamaki@yokohama-cu.ac.jp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28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What is problems in estimation?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5978" y="2075932"/>
            <a:ext cx="3313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Baseline characteristics</a:t>
            </a:r>
          </a:p>
          <a:p>
            <a:r>
              <a:rPr lang="en-US" altLang="ja-JP" dirty="0" smtClean="0"/>
              <a:t>(Age, sex, performance status, …)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253" y="3443436"/>
            <a:ext cx="1939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Random allocation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80733" y="3443436"/>
            <a:ext cx="17820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Actual treatment</a:t>
            </a:r>
          </a:p>
          <a:p>
            <a:r>
              <a:rPr lang="en-US" altLang="ja-JP" dirty="0" smtClean="0"/>
              <a:t>(E.g. Adherence)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4774" y="3443436"/>
            <a:ext cx="26060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Post treatment</a:t>
            </a:r>
          </a:p>
          <a:p>
            <a:pPr algn="ctr"/>
            <a:r>
              <a:rPr kumimoji="1" lang="en-US" altLang="ja-JP" dirty="0" smtClean="0"/>
              <a:t>(E.g. treatment switching)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792738" y="2075932"/>
            <a:ext cx="277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Time dependent factors</a:t>
            </a:r>
          </a:p>
          <a:p>
            <a:r>
              <a:rPr lang="en-US" altLang="ja-JP" dirty="0" smtClean="0"/>
              <a:t>(Response, complication,…)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263053" y="3443436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Outcome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>
            <a:stCxn id="5" idx="2"/>
            <a:endCxn id="7" idx="0"/>
          </p:cNvCxnSpPr>
          <p:nvPr/>
        </p:nvCxnSpPr>
        <p:spPr>
          <a:xfrm>
            <a:off x="2112895" y="2784844"/>
            <a:ext cx="1048734" cy="596011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5" idx="2"/>
            <a:endCxn id="8" idx="0"/>
          </p:cNvCxnSpPr>
          <p:nvPr/>
        </p:nvCxnSpPr>
        <p:spPr>
          <a:xfrm>
            <a:off x="2305199" y="2784844"/>
            <a:ext cx="2880203" cy="596011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5" idx="2"/>
            <a:endCxn id="10" idx="0"/>
          </p:cNvCxnSpPr>
          <p:nvPr/>
        </p:nvCxnSpPr>
        <p:spPr>
          <a:xfrm>
            <a:off x="2504821" y="2784844"/>
            <a:ext cx="4781365" cy="596011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9" idx="2"/>
            <a:endCxn id="8" idx="0"/>
          </p:cNvCxnSpPr>
          <p:nvPr/>
        </p:nvCxnSpPr>
        <p:spPr>
          <a:xfrm>
            <a:off x="5205344" y="2784844"/>
            <a:ext cx="255637" cy="596011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stCxn id="9" idx="2"/>
            <a:endCxn id="10" idx="0"/>
          </p:cNvCxnSpPr>
          <p:nvPr/>
        </p:nvCxnSpPr>
        <p:spPr>
          <a:xfrm>
            <a:off x="5404966" y="2784844"/>
            <a:ext cx="2156799" cy="596011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5" idx="3"/>
            <a:endCxn id="9" idx="1"/>
          </p:cNvCxnSpPr>
          <p:nvPr/>
        </p:nvCxnSpPr>
        <p:spPr>
          <a:xfrm>
            <a:off x="3569164" y="2399098"/>
            <a:ext cx="313987" cy="0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4147519" y="3628102"/>
            <a:ext cx="530341" cy="0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6293574" y="3628102"/>
            <a:ext cx="944905" cy="0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7" idx="0"/>
            <a:endCxn id="9" idx="2"/>
          </p:cNvCxnSpPr>
          <p:nvPr/>
        </p:nvCxnSpPr>
        <p:spPr>
          <a:xfrm flipV="1">
            <a:off x="3437208" y="2784844"/>
            <a:ext cx="1575832" cy="596011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2131851" y="3627436"/>
            <a:ext cx="272149" cy="0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フリーフォーム 43"/>
          <p:cNvSpPr/>
          <p:nvPr/>
        </p:nvSpPr>
        <p:spPr>
          <a:xfrm>
            <a:off x="3188043" y="3855308"/>
            <a:ext cx="4563762" cy="679240"/>
          </a:xfrm>
          <a:custGeom>
            <a:avLst/>
            <a:gdLst>
              <a:gd name="connsiteX0" fmla="*/ 0 w 4563762"/>
              <a:gd name="connsiteY0" fmla="*/ 222422 h 679240"/>
              <a:gd name="connsiteX1" fmla="*/ 2314833 w 4563762"/>
              <a:gd name="connsiteY1" fmla="*/ 675503 h 679240"/>
              <a:gd name="connsiteX2" fmla="*/ 4563762 w 4563762"/>
              <a:gd name="connsiteY2" fmla="*/ 0 h 67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63762" h="679240">
                <a:moveTo>
                  <a:pt x="0" y="222422"/>
                </a:moveTo>
                <a:cubicBezTo>
                  <a:pt x="777103" y="467497"/>
                  <a:pt x="1554206" y="712573"/>
                  <a:pt x="2314833" y="675503"/>
                </a:cubicBezTo>
                <a:cubicBezTo>
                  <a:pt x="3075460" y="638433"/>
                  <a:pt x="3819611" y="319216"/>
                  <a:pt x="4563762" y="0"/>
                </a:cubicBezTo>
              </a:path>
            </a:pathLst>
          </a:custGeom>
          <a:noFill/>
          <a:ln w="15875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18188" y="5177791"/>
            <a:ext cx="7614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Comparison between treatment groups </a:t>
            </a:r>
            <a:r>
              <a:rPr lang="en-US" altLang="ja-JP" dirty="0"/>
              <a:t>based on </a:t>
            </a:r>
            <a:r>
              <a:rPr lang="en-US" altLang="ja-JP" dirty="0" smtClean="0"/>
              <a:t>randomization may </a:t>
            </a:r>
            <a:r>
              <a:rPr kumimoji="1" lang="en-US" altLang="ja-JP" dirty="0" smtClean="0"/>
              <a:t>be valid.</a:t>
            </a:r>
          </a:p>
          <a:p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Is estimation of treatment effect based on randomization also valid</a:t>
            </a:r>
            <a:r>
              <a:rPr lang="en-US" altLang="ja-JP" dirty="0" smtClean="0"/>
              <a:t>?</a:t>
            </a:r>
          </a:p>
          <a:p>
            <a:r>
              <a:rPr lang="ja-JP" altLang="en-US" dirty="0"/>
              <a:t> </a:t>
            </a:r>
            <a:r>
              <a:rPr lang="ja-JP" altLang="en-US" dirty="0" smtClean="0"/>
              <a:t> </a:t>
            </a:r>
            <a:r>
              <a:rPr lang="en-US" altLang="ja-JP" dirty="0" smtClean="0"/>
              <a:t>(</a:t>
            </a:r>
            <a:r>
              <a:rPr kumimoji="1" lang="en-US" altLang="ja-JP" dirty="0" smtClean="0"/>
              <a:t>C</a:t>
            </a:r>
            <a:r>
              <a:rPr lang="en-US" altLang="ja-JP" dirty="0" smtClean="0"/>
              <a:t>ausal diagram can be helpful to </a:t>
            </a:r>
            <a:r>
              <a:rPr lang="en-US" altLang="ja-JP" dirty="0"/>
              <a:t>answer this </a:t>
            </a:r>
            <a:r>
              <a:rPr lang="en-US" altLang="ja-JP" dirty="0" smtClean="0"/>
              <a:t>question)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52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What is </a:t>
            </a:r>
            <a:r>
              <a:rPr lang="en-US" altLang="ja-JP" sz="3600" dirty="0" smtClean="0"/>
              <a:t>“true” value?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11</a:t>
            </a:fld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1805322" y="2622257"/>
            <a:ext cx="0" cy="274567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1352661" y="4775835"/>
            <a:ext cx="4314963" cy="44072"/>
          </a:xfrm>
          <a:prstGeom prst="line">
            <a:avLst/>
          </a:prstGeom>
          <a:ln w="158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803005" y="2891636"/>
            <a:ext cx="3001767" cy="947351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794641" y="2892924"/>
            <a:ext cx="3021199" cy="152667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501140" y="48535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06925" y="48291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24</a:t>
            </a:r>
            <a:endParaRPr kumimoji="1" lang="ja-JP" altLang="en-US" dirty="0"/>
          </a:p>
        </p:txBody>
      </p:sp>
      <p:cxnSp>
        <p:nvCxnSpPr>
          <p:cNvPr id="16" name="直線コネクタ 15"/>
          <p:cNvCxnSpPr/>
          <p:nvPr/>
        </p:nvCxnSpPr>
        <p:spPr>
          <a:xfrm>
            <a:off x="3867074" y="3974911"/>
            <a:ext cx="947186" cy="0"/>
          </a:xfrm>
          <a:prstGeom prst="line">
            <a:avLst/>
          </a:prstGeom>
          <a:ln w="1587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9" idx="2"/>
            <a:endCxn id="25" idx="7"/>
          </p:cNvCxnSpPr>
          <p:nvPr/>
        </p:nvCxnSpPr>
        <p:spPr>
          <a:xfrm flipH="1">
            <a:off x="3946210" y="2404248"/>
            <a:ext cx="1245046" cy="1542575"/>
          </a:xfrm>
          <a:prstGeom prst="straightConnector1">
            <a:avLst/>
          </a:prstGeom>
          <a:ln w="15875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037365" y="2034916"/>
            <a:ext cx="4307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Switching treatment because of progression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542625" y="3186063"/>
            <a:ext cx="2187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QOL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191256" y="4829175"/>
            <a:ext cx="824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weeks</a:t>
            </a:r>
            <a:endParaRPr kumimoji="1" lang="ja-JP" altLang="en-US" dirty="0"/>
          </a:p>
        </p:txBody>
      </p:sp>
      <p:sp>
        <p:nvSpPr>
          <p:cNvPr id="25" name="円/楕円 24"/>
          <p:cNvSpPr/>
          <p:nvPr/>
        </p:nvSpPr>
        <p:spPr>
          <a:xfrm>
            <a:off x="3859046" y="3933228"/>
            <a:ext cx="102119" cy="9283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/>
          <p:cNvCxnSpPr/>
          <p:nvPr/>
        </p:nvCxnSpPr>
        <p:spPr>
          <a:xfrm>
            <a:off x="5357799" y="3223028"/>
            <a:ext cx="403354" cy="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357799" y="3595627"/>
            <a:ext cx="40335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5761153" y="3035881"/>
            <a:ext cx="2634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Investigational drug group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5761153" y="3405642"/>
            <a:ext cx="2117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Standard drug group</a:t>
            </a:r>
            <a:endParaRPr lang="en-US" altLang="ja-JP" dirty="0"/>
          </a:p>
        </p:txBody>
      </p:sp>
      <p:cxnSp>
        <p:nvCxnSpPr>
          <p:cNvPr id="33" name="直線コネクタ 32"/>
          <p:cNvCxnSpPr/>
          <p:nvPr/>
        </p:nvCxnSpPr>
        <p:spPr>
          <a:xfrm flipV="1">
            <a:off x="4813102" y="2620369"/>
            <a:ext cx="0" cy="217158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4747022" y="4373182"/>
            <a:ext cx="102119" cy="9283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円/楕円 36"/>
          <p:cNvSpPr/>
          <p:nvPr/>
        </p:nvSpPr>
        <p:spPr>
          <a:xfrm>
            <a:off x="4762042" y="3930163"/>
            <a:ext cx="102119" cy="9283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139190" y="5572125"/>
            <a:ext cx="6179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We know that last observation carried forward method is bad.</a:t>
            </a:r>
          </a:p>
          <a:p>
            <a:r>
              <a:rPr lang="en-US" altLang="ja-JP" dirty="0" smtClean="0"/>
              <a:t>However, if we know “true” value (  ), should we use that value?</a:t>
            </a:r>
          </a:p>
          <a:p>
            <a:r>
              <a:rPr kumimoji="1" lang="en-US" altLang="ja-JP" dirty="0" smtClean="0"/>
              <a:t>Is QOL at 24 weeks an adequate endpoint?</a:t>
            </a:r>
            <a:endParaRPr kumimoji="1" lang="ja-JP" altLang="en-US" dirty="0"/>
          </a:p>
        </p:txBody>
      </p:sp>
      <p:sp>
        <p:nvSpPr>
          <p:cNvPr id="39" name="円/楕円 38"/>
          <p:cNvSpPr/>
          <p:nvPr/>
        </p:nvSpPr>
        <p:spPr>
          <a:xfrm>
            <a:off x="4469170" y="5993914"/>
            <a:ext cx="102119" cy="9283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5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Messages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There is no clear answer about </a:t>
            </a:r>
            <a:r>
              <a:rPr kumimoji="1" lang="en-US" altLang="ja-JP" dirty="0" err="1" smtClean="0"/>
              <a:t>estimands</a:t>
            </a:r>
            <a:r>
              <a:rPr kumimoji="1" lang="en-US" altLang="ja-JP" dirty="0" smtClean="0"/>
              <a:t>.</a:t>
            </a:r>
          </a:p>
          <a:p>
            <a:pPr lvl="1"/>
            <a:r>
              <a:rPr kumimoji="1" lang="en-US" altLang="ja-JP" dirty="0" smtClean="0"/>
              <a:t>Clarify the </a:t>
            </a:r>
            <a:r>
              <a:rPr lang="en-US" altLang="ja-JP" dirty="0" smtClean="0"/>
              <a:t>objective of the clinical trial. 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Clarify the </a:t>
            </a:r>
            <a:r>
              <a:rPr lang="en-US" altLang="ja-JP" dirty="0" smtClean="0"/>
              <a:t>problems in the clinical trial</a:t>
            </a:r>
            <a:r>
              <a:rPr kumimoji="1" lang="en-US" altLang="ja-JP" dirty="0" smtClean="0"/>
              <a:t>.</a:t>
            </a:r>
          </a:p>
          <a:p>
            <a:pPr lvl="1"/>
            <a:r>
              <a:rPr lang="en-US" altLang="ja-JP" dirty="0"/>
              <a:t>Clarify the </a:t>
            </a:r>
            <a:r>
              <a:rPr lang="en-US" altLang="ja-JP" dirty="0" smtClean="0"/>
              <a:t>assumptions of the method for the problem.</a:t>
            </a:r>
          </a:p>
          <a:p>
            <a:pPr lvl="1"/>
            <a:endParaRPr kumimoji="1" lang="en-US" altLang="ja-JP" dirty="0"/>
          </a:p>
          <a:p>
            <a:r>
              <a:rPr kumimoji="1" lang="en-US" altLang="ja-JP" dirty="0" smtClean="0"/>
              <a:t>We should have a broad perspective to discuss </a:t>
            </a:r>
            <a:r>
              <a:rPr kumimoji="1" lang="en-US" altLang="ja-JP" dirty="0" err="1" smtClean="0"/>
              <a:t>estimands</a:t>
            </a:r>
            <a:r>
              <a:rPr kumimoji="1" lang="en-US" altLang="ja-JP" dirty="0" smtClean="0"/>
              <a:t>.</a:t>
            </a:r>
          </a:p>
          <a:p>
            <a:pPr lvl="1"/>
            <a:r>
              <a:rPr lang="en-US" altLang="ja-JP" dirty="0" smtClean="0"/>
              <a:t>Statistical perspective</a:t>
            </a:r>
          </a:p>
          <a:p>
            <a:pPr lvl="1"/>
            <a:r>
              <a:rPr lang="en-US" altLang="ja-JP" dirty="0" smtClean="0"/>
              <a:t>Clinical perspective</a:t>
            </a:r>
          </a:p>
          <a:p>
            <a:pPr lvl="1"/>
            <a:r>
              <a:rPr kumimoji="1" lang="en-US" altLang="ja-JP" dirty="0" smtClean="0"/>
              <a:t>Regulator’s perspective</a:t>
            </a:r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1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 smtClean="0"/>
              <a:t>Two books introduce statistical methods</a:t>
            </a:r>
            <a:br>
              <a:rPr kumimoji="1" lang="en-US" altLang="ja-JP" sz="2400" dirty="0" smtClean="0"/>
            </a:br>
            <a:r>
              <a:rPr kumimoji="1" lang="en-US" altLang="ja-JP" sz="2400" dirty="0" smtClean="0"/>
              <a:t>for understandin</a:t>
            </a:r>
            <a:r>
              <a:rPr lang="en-US" altLang="ja-JP" sz="2400" dirty="0" smtClean="0"/>
              <a:t>g problems related with </a:t>
            </a:r>
            <a:r>
              <a:rPr lang="en-US" altLang="ja-JP" sz="2400" dirty="0" err="1" smtClean="0"/>
              <a:t>estimands</a:t>
            </a:r>
            <a:endParaRPr kumimoji="1" lang="ja-JP" altLang="en-US" sz="2400" dirty="0"/>
          </a:p>
        </p:txBody>
      </p:sp>
      <p:pic>
        <p:nvPicPr>
          <p:cNvPr id="1026" name="Picture 2" descr="https://images-na.ssl-images-amazon.com/images/I/41xWZhG09sL._SX332_BO1,204,203,200_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" y="1825625"/>
            <a:ext cx="291251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-na.ssl-images-amazon.com/images/I/41ih325F%2BYL._SX351_BO1,204,203,200_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149" y="1825625"/>
            <a:ext cx="307820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86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29150" y="365125"/>
            <a:ext cx="3888000" cy="1325563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/>
              <a:t>Modern epidemiology</a:t>
            </a:r>
            <a:br>
              <a:rPr kumimoji="1" lang="en-US" altLang="ja-JP" sz="2400" dirty="0" smtClean="0"/>
            </a:br>
            <a:r>
              <a:rPr lang="en-US" altLang="ja-JP" sz="2400" dirty="0" smtClean="0"/>
              <a:t>(Rothman KJ, et al., 2008)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Design </a:t>
            </a:r>
            <a:r>
              <a:rPr lang="en-US" altLang="ja-JP" dirty="0"/>
              <a:t>considerations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Exploring </a:t>
            </a:r>
            <a:r>
              <a:rPr lang="en-US" altLang="ja-JP" dirty="0"/>
              <a:t>longitudinal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General </a:t>
            </a:r>
            <a:r>
              <a:rPr lang="en-US" altLang="ja-JP" dirty="0"/>
              <a:t>linear models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Parametric </a:t>
            </a:r>
            <a:r>
              <a:rPr lang="en-US" altLang="ja-JP" dirty="0"/>
              <a:t>models for covariance 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Analysis </a:t>
            </a:r>
            <a:r>
              <a:rPr lang="en-US" altLang="ja-JP" dirty="0"/>
              <a:t>of variance methods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Generalized </a:t>
            </a:r>
            <a:r>
              <a:rPr lang="en-US" altLang="ja-JP" dirty="0"/>
              <a:t>linear models for longitudinal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Marginal </a:t>
            </a:r>
            <a:r>
              <a:rPr lang="en-US" altLang="ja-JP" dirty="0"/>
              <a:t>models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Random </a:t>
            </a:r>
            <a:r>
              <a:rPr lang="en-US" altLang="ja-JP" dirty="0"/>
              <a:t>effects models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Transition </a:t>
            </a:r>
            <a:r>
              <a:rPr lang="en-US" altLang="ja-JP" dirty="0"/>
              <a:t>models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Likelihood-based </a:t>
            </a:r>
            <a:r>
              <a:rPr lang="en-US" altLang="ja-JP" dirty="0"/>
              <a:t>methods for categorical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Time-dependent </a:t>
            </a:r>
            <a:r>
              <a:rPr lang="en-US" altLang="ja-JP" dirty="0"/>
              <a:t>covariates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b="1" dirty="0" smtClean="0">
                <a:solidFill>
                  <a:srgbClr val="FF0000"/>
                </a:solidFill>
              </a:rPr>
              <a:t>Missing </a:t>
            </a:r>
            <a:r>
              <a:rPr lang="en-US" altLang="ja-JP" b="1" dirty="0">
                <a:solidFill>
                  <a:srgbClr val="FF0000"/>
                </a:solidFill>
              </a:rPr>
              <a:t>values in longitudinal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Additional topics</a:t>
            </a:r>
            <a:endParaRPr lang="en-US" altLang="ja-JP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ja-JP" dirty="0" smtClean="0"/>
              <a:t>BASIC CONCEPTS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Modern Epidemiology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b="1" dirty="0" smtClean="0">
                <a:solidFill>
                  <a:srgbClr val="FF0000"/>
                </a:solidFill>
              </a:rPr>
              <a:t>Causation and Causal Inference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Measures of Occurrence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b="1" dirty="0" smtClean="0">
                <a:solidFill>
                  <a:srgbClr val="FF0000"/>
                </a:solidFill>
              </a:rPr>
              <a:t>Measures of Effect and Measures of Association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Concepts of Interaction</a:t>
            </a:r>
          </a:p>
          <a:p>
            <a:r>
              <a:rPr lang="en-US" altLang="ja-JP" dirty="0" smtClean="0"/>
              <a:t>STUDY DESIGN AND CONDUCT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altLang="ja-JP" dirty="0" smtClean="0"/>
              <a:t>Types of Epidemiologic Studies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altLang="ja-JP" dirty="0" smtClean="0"/>
              <a:t>Cohort Studies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altLang="ja-JP" dirty="0" smtClean="0"/>
              <a:t>Case-control Studies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altLang="ja-JP" dirty="0" smtClean="0"/>
              <a:t>Validity in Epidemiologic Studies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altLang="ja-JP" dirty="0" smtClean="0"/>
              <a:t>Precision and Statistics in Epidemiologic Studies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altLang="ja-JP" dirty="0" smtClean="0"/>
              <a:t>Design Strategies to Improve Study Accuracy</a:t>
            </a:r>
          </a:p>
          <a:p>
            <a:pPr marL="914400" lvl="1" indent="-457200">
              <a:buFont typeface="+mj-lt"/>
              <a:buAutoNum type="arabicPeriod" startAt="6"/>
            </a:pPr>
            <a:r>
              <a:rPr lang="en-US" altLang="ja-JP" b="1" dirty="0" smtClean="0">
                <a:solidFill>
                  <a:srgbClr val="FF0000"/>
                </a:solidFill>
              </a:rPr>
              <a:t>Causal Diagrams</a:t>
            </a:r>
          </a:p>
          <a:p>
            <a:r>
              <a:rPr lang="en-US" altLang="ja-JP" dirty="0" smtClean="0"/>
              <a:t>DATA ANALYSIS</a:t>
            </a:r>
          </a:p>
          <a:p>
            <a:pPr marL="914400" lvl="1" indent="-457200">
              <a:buFont typeface="+mj-lt"/>
              <a:buAutoNum type="arabicPeriod" startAt="13"/>
            </a:pPr>
            <a:r>
              <a:rPr lang="en-US" altLang="ja-JP" dirty="0" smtClean="0"/>
              <a:t>Fundamentals of Epidemiologic Data Analysis</a:t>
            </a:r>
          </a:p>
          <a:p>
            <a:pPr marL="914400" lvl="1" indent="-457200">
              <a:buFont typeface="+mj-lt"/>
              <a:buAutoNum type="arabicPeriod" startAt="13"/>
            </a:pPr>
            <a:r>
              <a:rPr kumimoji="1" lang="en-US" altLang="ja-JP" dirty="0" smtClean="0"/>
              <a:t>...</a:t>
            </a:r>
            <a:endParaRPr kumimoji="1" lang="ja-JP" altLang="en-US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28650" y="365125"/>
            <a:ext cx="388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/>
              <a:t>Analysis of Longitudinal </a:t>
            </a:r>
            <a:r>
              <a:rPr lang="en-US" altLang="ja-JP" sz="2400" dirty="0" smtClean="0"/>
              <a:t>Data</a:t>
            </a:r>
          </a:p>
          <a:p>
            <a:r>
              <a:rPr lang="en-US" altLang="ja-JP" sz="2400" dirty="0" smtClean="0"/>
              <a:t>(Diggle PJ, et al., 2002)</a:t>
            </a:r>
            <a:endParaRPr lang="en-US" altLang="ja-JP" sz="2400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07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29150" y="365125"/>
            <a:ext cx="3888000" cy="1325563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12. Causal Diagrams</a:t>
            </a:r>
            <a:endParaRPr kumimoji="1" lang="ja-JP" altLang="en-US" sz="2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ja-JP" dirty="0"/>
              <a:t>Introduction</a:t>
            </a:r>
          </a:p>
          <a:p>
            <a:r>
              <a:rPr lang="en-US" altLang="ja-JP" b="1" dirty="0" smtClean="0">
                <a:solidFill>
                  <a:srgbClr val="FF0000"/>
                </a:solidFill>
              </a:rPr>
              <a:t>Classification of missing value mechanisms</a:t>
            </a:r>
          </a:p>
          <a:p>
            <a:r>
              <a:rPr lang="en-US" altLang="ja-JP" dirty="0" smtClean="0"/>
              <a:t>Intermittent missing values and dropouts</a:t>
            </a:r>
          </a:p>
          <a:p>
            <a:r>
              <a:rPr lang="en-US" altLang="ja-JP" dirty="0" smtClean="0"/>
              <a:t>Simple solutions and their limitations</a:t>
            </a:r>
          </a:p>
          <a:p>
            <a:pPr lvl="1"/>
            <a:r>
              <a:rPr lang="en-US" altLang="ja-JP" b="1" dirty="0" smtClean="0">
                <a:solidFill>
                  <a:srgbClr val="FF0000"/>
                </a:solidFill>
              </a:rPr>
              <a:t>Last observation carried forward</a:t>
            </a:r>
          </a:p>
          <a:p>
            <a:pPr lvl="1"/>
            <a:r>
              <a:rPr lang="en-US" altLang="ja-JP" b="1" dirty="0" smtClean="0">
                <a:solidFill>
                  <a:srgbClr val="FF0000"/>
                </a:solidFill>
              </a:rPr>
              <a:t>Complete case analysis</a:t>
            </a:r>
          </a:p>
          <a:p>
            <a:r>
              <a:rPr lang="en-US" altLang="ja-JP" dirty="0" smtClean="0"/>
              <a:t>Testing for completely random dropouts</a:t>
            </a:r>
          </a:p>
          <a:p>
            <a:r>
              <a:rPr lang="en-US" altLang="ja-JP" dirty="0" smtClean="0"/>
              <a:t>Generalized estimating equations under a random </a:t>
            </a:r>
            <a:r>
              <a:rPr lang="en-US" altLang="ja-JP" dirty="0" err="1" smtClean="0"/>
              <a:t>missingness</a:t>
            </a:r>
            <a:r>
              <a:rPr lang="en-US" altLang="ja-JP" dirty="0" smtClean="0"/>
              <a:t> mechanism</a:t>
            </a:r>
          </a:p>
          <a:p>
            <a:r>
              <a:rPr lang="en-US" altLang="ja-JP" dirty="0" smtClean="0"/>
              <a:t>Modelling the dropout process</a:t>
            </a:r>
          </a:p>
          <a:p>
            <a:pPr lvl="1"/>
            <a:r>
              <a:rPr lang="en-US" altLang="ja-JP" b="1" dirty="0" smtClean="0">
                <a:solidFill>
                  <a:srgbClr val="FF0000"/>
                </a:solidFill>
              </a:rPr>
              <a:t>Selection models</a:t>
            </a:r>
          </a:p>
          <a:p>
            <a:pPr lvl="1"/>
            <a:r>
              <a:rPr lang="en-US" altLang="ja-JP" b="1" dirty="0" smtClean="0">
                <a:solidFill>
                  <a:srgbClr val="FF0000"/>
                </a:solidFill>
              </a:rPr>
              <a:t>Pattern mixture models</a:t>
            </a:r>
          </a:p>
          <a:p>
            <a:pPr lvl="1"/>
            <a:r>
              <a:rPr lang="en-US" altLang="ja-JP" b="1" dirty="0" smtClean="0">
                <a:solidFill>
                  <a:srgbClr val="FF0000"/>
                </a:solidFill>
              </a:rPr>
              <a:t>Random effect models</a:t>
            </a:r>
          </a:p>
          <a:p>
            <a:pPr lvl="1"/>
            <a:r>
              <a:rPr lang="en-US" altLang="ja-JP" dirty="0" smtClean="0"/>
              <a:t>Contrasting assumptions: a graphical representation</a:t>
            </a:r>
          </a:p>
          <a:p>
            <a:r>
              <a:rPr lang="en-US" altLang="ja-JP" dirty="0" smtClean="0"/>
              <a:t>A longitudinal trial of drug therapies for schizophrenia</a:t>
            </a:r>
          </a:p>
          <a:p>
            <a:r>
              <a:rPr lang="en-US" altLang="ja-JP" dirty="0" smtClean="0"/>
              <a:t>Discussion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ja-JP" dirty="0"/>
              <a:t>Introduction</a:t>
            </a:r>
          </a:p>
          <a:p>
            <a:r>
              <a:rPr lang="en-US" altLang="ja-JP" dirty="0"/>
              <a:t>Preliminaries for Causal Graphs</a:t>
            </a:r>
          </a:p>
          <a:p>
            <a:r>
              <a:rPr lang="en-US" altLang="ja-JP" dirty="0"/>
              <a:t>Graphical Models</a:t>
            </a:r>
          </a:p>
          <a:p>
            <a:r>
              <a:rPr lang="en-US" altLang="ja-JP" dirty="0"/>
              <a:t>Graphical Representation of Bias and its Control</a:t>
            </a:r>
          </a:p>
          <a:p>
            <a:r>
              <a:rPr lang="en-US" altLang="ja-JP" dirty="0"/>
              <a:t>Some Applications</a:t>
            </a:r>
          </a:p>
          <a:p>
            <a:pPr lvl="1"/>
            <a:r>
              <a:rPr lang="en-US" altLang="ja-JP" dirty="0"/>
              <a:t>…</a:t>
            </a:r>
          </a:p>
          <a:p>
            <a:pPr lvl="1"/>
            <a:r>
              <a:rPr lang="en-US" altLang="ja-JP" b="1" dirty="0">
                <a:solidFill>
                  <a:srgbClr val="FF0000"/>
                </a:solidFill>
              </a:rPr>
              <a:t>Graphical Analysis  of Selection Bias</a:t>
            </a:r>
          </a:p>
          <a:p>
            <a:pPr lvl="1"/>
            <a:r>
              <a:rPr lang="en-US" altLang="ja-JP" dirty="0"/>
              <a:t>…</a:t>
            </a:r>
          </a:p>
          <a:p>
            <a:pPr lvl="1"/>
            <a:r>
              <a:rPr lang="en-US" altLang="ja-JP" b="1" dirty="0">
                <a:solidFill>
                  <a:srgbClr val="FF0000"/>
                </a:solidFill>
              </a:rPr>
              <a:t>Survivor Bias</a:t>
            </a:r>
          </a:p>
          <a:p>
            <a:pPr lvl="1"/>
            <a:r>
              <a:rPr lang="en-US" altLang="ja-JP" dirty="0"/>
              <a:t>…</a:t>
            </a:r>
          </a:p>
          <a:p>
            <a:r>
              <a:rPr lang="en-US" altLang="ja-JP" dirty="0"/>
              <a:t>Caveats and Extensions</a:t>
            </a:r>
          </a:p>
          <a:p>
            <a:r>
              <a:rPr lang="en-US" altLang="ja-JP" dirty="0"/>
              <a:t>Conclusion</a:t>
            </a:r>
            <a:endParaRPr lang="ja-JP" altLang="en-US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28650" y="365125"/>
            <a:ext cx="388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 smtClean="0"/>
              <a:t>13. Missing </a:t>
            </a:r>
            <a:r>
              <a:rPr lang="en-US" altLang="ja-JP" sz="2400" dirty="0"/>
              <a:t>values in longitudinal </a:t>
            </a:r>
            <a:r>
              <a:rPr lang="en-US" altLang="ja-JP" sz="2400" dirty="0" smtClean="0"/>
              <a:t>data</a:t>
            </a:r>
            <a:endParaRPr lang="en-US" altLang="ja-JP" sz="2400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4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 is new?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Are </a:t>
            </a:r>
            <a:r>
              <a:rPr lang="en-US" altLang="ja-JP" dirty="0" err="1" smtClean="0"/>
              <a:t>Estimands</a:t>
            </a:r>
            <a:r>
              <a:rPr lang="en-US" altLang="ja-JP" dirty="0" smtClean="0"/>
              <a:t> new concepts</a:t>
            </a:r>
            <a:r>
              <a:rPr lang="en-US" altLang="ja-JP" dirty="0" smtClean="0"/>
              <a:t>?</a:t>
            </a:r>
          </a:p>
          <a:p>
            <a:pPr lvl="1"/>
            <a:r>
              <a:rPr lang="en-US" altLang="ja-JP" dirty="0" smtClean="0"/>
              <a:t>It is well known in epidemiology.</a:t>
            </a:r>
            <a:endParaRPr lang="en-US" altLang="ja-JP" dirty="0" smtClean="0"/>
          </a:p>
          <a:p>
            <a:r>
              <a:rPr lang="en-US" altLang="ja-JP" dirty="0" smtClean="0"/>
              <a:t>Are </a:t>
            </a:r>
            <a:r>
              <a:rPr lang="en-US" altLang="ja-JP" dirty="0" smtClean="0"/>
              <a:t>statistical methods related to </a:t>
            </a:r>
            <a:r>
              <a:rPr lang="en-US" altLang="ja-JP" dirty="0" err="1" smtClean="0"/>
              <a:t>Estimands</a:t>
            </a:r>
            <a:r>
              <a:rPr lang="en-US" altLang="ja-JP" dirty="0" smtClean="0"/>
              <a:t> new</a:t>
            </a:r>
            <a:r>
              <a:rPr lang="en-US" altLang="ja-JP" dirty="0" smtClean="0"/>
              <a:t>?</a:t>
            </a:r>
          </a:p>
          <a:p>
            <a:pPr lvl="1"/>
            <a:r>
              <a:rPr lang="en-US" altLang="ja-JP" dirty="0"/>
              <a:t>Diggle PJ, et al ., Analysis of Longitudinal Data, 2002.</a:t>
            </a:r>
          </a:p>
          <a:p>
            <a:pPr lvl="1"/>
            <a:r>
              <a:rPr lang="da-DK" altLang="ja-JP" dirty="0"/>
              <a:t>Rothman KJ, et al., Modern epidemiology, 2008.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7256" y="4707484"/>
            <a:ext cx="79694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solidFill>
                  <a:srgbClr val="FF0000"/>
                </a:solidFill>
              </a:rPr>
              <a:t>I think our situation has changed; </a:t>
            </a:r>
          </a:p>
          <a:p>
            <a:r>
              <a:rPr lang="en-US" altLang="ja-JP" sz="2800" dirty="0" smtClean="0">
                <a:solidFill>
                  <a:srgbClr val="FF0000"/>
                </a:solidFill>
              </a:rPr>
              <a:t>Biostatisticians need to know</a:t>
            </a:r>
            <a:r>
              <a:rPr lang="en-US" altLang="ja-JP" sz="2800" dirty="0">
                <a:solidFill>
                  <a:srgbClr val="FF0000"/>
                </a:solidFill>
              </a:rPr>
              <a:t> a wide variety of </a:t>
            </a:r>
            <a:r>
              <a:rPr lang="en-US" altLang="ja-JP" sz="2800" dirty="0" smtClean="0">
                <a:solidFill>
                  <a:srgbClr val="FF0000"/>
                </a:solidFill>
              </a:rPr>
              <a:t>topics.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19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 smtClean="0"/>
              <a:t>Is it important to learn about </a:t>
            </a:r>
            <a:r>
              <a:rPr lang="en-US" altLang="ja-JP" sz="2400" dirty="0"/>
              <a:t>c</a:t>
            </a:r>
            <a:r>
              <a:rPr kumimoji="1" lang="en-US" altLang="ja-JP" sz="2400" dirty="0" smtClean="0"/>
              <a:t>ausal Inference?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2046958" y="6176963"/>
            <a:ext cx="701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https://www.hsph.harvard.edu/miguel-hernan/causal-inference-book/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14" name="Picture 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8" t="14657" r="51585" b="4422"/>
          <a:stretch/>
        </p:blipFill>
        <p:spPr bwMode="auto">
          <a:xfrm>
            <a:off x="722529" y="1501418"/>
            <a:ext cx="7698943" cy="471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31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Effectiveness versus </a:t>
            </a:r>
            <a:r>
              <a:rPr lang="en-US" altLang="ja-JP" sz="3600" dirty="0" smtClean="0"/>
              <a:t>efficacy</a:t>
            </a:r>
            <a:br>
              <a:rPr lang="en-US" altLang="ja-JP" sz="3600" dirty="0" smtClean="0"/>
            </a:br>
            <a:r>
              <a:rPr lang="en-US" altLang="ja-JP" sz="3600" dirty="0" smtClean="0"/>
              <a:t>(Chapter 9 in “Causal Inference”)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ja-JP" dirty="0" smtClean="0"/>
              <a:t>Some </a:t>
            </a:r>
            <a:r>
              <a:rPr lang="en-US" altLang="ja-JP" dirty="0"/>
              <a:t>authors refer to the per-protocol </a:t>
            </a:r>
            <a:r>
              <a:rPr lang="en-US" altLang="ja-JP" dirty="0" smtClean="0"/>
              <a:t>effect as the treatment’s </a:t>
            </a:r>
            <a:r>
              <a:rPr lang="en-US" altLang="ja-JP" dirty="0"/>
              <a:t>“efficacy,” and to the ITT </a:t>
            </a:r>
            <a:r>
              <a:rPr lang="en-US" altLang="ja-JP" dirty="0" smtClean="0"/>
              <a:t>effect </a:t>
            </a:r>
            <a:r>
              <a:rPr lang="en-US" altLang="ja-JP" dirty="0"/>
              <a:t>as the treatment’s “effectiveness.” </a:t>
            </a:r>
            <a:endParaRPr lang="en-US" altLang="ja-JP" dirty="0" smtClean="0"/>
          </a:p>
          <a:p>
            <a:r>
              <a:rPr lang="en-US" altLang="ja-JP" dirty="0" smtClean="0"/>
              <a:t>A treatment’s “efficacy” closely corresponds to what we have referred to as the average causal effect of treatment </a:t>
            </a:r>
            <a:r>
              <a:rPr lang="en-US" altLang="ja-JP" i="1" dirty="0" smtClean="0"/>
              <a:t>A</a:t>
            </a:r>
            <a:r>
              <a:rPr lang="en-US" altLang="ja-JP" dirty="0" smtClean="0"/>
              <a:t> in an </a:t>
            </a:r>
            <a:r>
              <a:rPr lang="en-US" altLang="ja-JP" dirty="0"/>
              <a:t>ideal randomized experiment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In </a:t>
            </a:r>
            <a:r>
              <a:rPr lang="en-US" altLang="ja-JP" dirty="0"/>
              <a:t>contrast, a treatment’s “effectiveness” would correspond to the effect of </a:t>
            </a:r>
            <a:r>
              <a:rPr lang="en-US" altLang="ja-JP" dirty="0" smtClean="0"/>
              <a:t>assigning treatment </a:t>
            </a:r>
            <a:r>
              <a:rPr lang="en-US" altLang="ja-JP" i="1" dirty="0" smtClean="0"/>
              <a:t>Z</a:t>
            </a:r>
            <a:r>
              <a:rPr lang="en-US" altLang="ja-JP" dirty="0" smtClean="0"/>
              <a:t> </a:t>
            </a:r>
            <a:r>
              <a:rPr lang="en-US" altLang="ja-JP" dirty="0"/>
              <a:t>in a setting in which the interventions under study will no be optimally implemented, typically because </a:t>
            </a:r>
            <a:r>
              <a:rPr lang="en-US" altLang="ja-JP" dirty="0" smtClean="0"/>
              <a:t>a fraction </a:t>
            </a:r>
            <a:r>
              <a:rPr lang="en-US" altLang="ja-JP" dirty="0"/>
              <a:t>of study subjects will not </a:t>
            </a:r>
            <a:r>
              <a:rPr lang="en-US" altLang="ja-JP" dirty="0" smtClean="0"/>
              <a:t>comply.</a:t>
            </a:r>
          </a:p>
          <a:p>
            <a:r>
              <a:rPr lang="en-US" altLang="ja-JP" dirty="0" smtClean="0"/>
              <a:t>Using </a:t>
            </a:r>
            <a:r>
              <a:rPr lang="en-US" altLang="ja-JP" dirty="0"/>
              <a:t>this terminology, it is often argued that “effectiveness” is the </a:t>
            </a:r>
            <a:r>
              <a:rPr lang="en-US" altLang="ja-JP" dirty="0" smtClean="0"/>
              <a:t>most realistic </a:t>
            </a:r>
            <a:r>
              <a:rPr lang="en-US" altLang="ja-JP" dirty="0"/>
              <a:t>measure of a treatment’s effect because “effectiveness” includes any effects of treatment assignment </a:t>
            </a:r>
            <a:r>
              <a:rPr lang="en-US" altLang="ja-JP" i="1" dirty="0" smtClean="0"/>
              <a:t>Z</a:t>
            </a:r>
            <a:r>
              <a:rPr lang="en-US" altLang="ja-JP" dirty="0" smtClean="0"/>
              <a:t> not mediated </a:t>
            </a:r>
            <a:r>
              <a:rPr lang="en-US" altLang="ja-JP" dirty="0"/>
              <a:t>through the received treatment </a:t>
            </a:r>
            <a:r>
              <a:rPr lang="en-US" altLang="ja-JP" i="1" dirty="0" smtClean="0"/>
              <a:t>A</a:t>
            </a:r>
            <a:r>
              <a:rPr lang="en-US" altLang="ja-JP" dirty="0" smtClean="0"/>
              <a:t>, </a:t>
            </a:r>
            <a:r>
              <a:rPr lang="en-US" altLang="ja-JP" dirty="0"/>
              <a:t>and already incorporates the fact that people will not perfectly </a:t>
            </a:r>
            <a:r>
              <a:rPr lang="en-US" altLang="ja-JP" dirty="0" smtClean="0"/>
              <a:t>adhere to </a:t>
            </a:r>
            <a:r>
              <a:rPr lang="en-US" altLang="ja-JP" dirty="0"/>
              <a:t>the assigned treatment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A </a:t>
            </a:r>
            <a:r>
              <a:rPr lang="en-US" altLang="ja-JP" dirty="0"/>
              <a:t>treatment’s “efficacy,” on the other hand, does not reflect a treatment’s effect in </a:t>
            </a:r>
            <a:r>
              <a:rPr lang="en-US" altLang="ja-JP" dirty="0" smtClean="0"/>
              <a:t>real conditions.</a:t>
            </a:r>
          </a:p>
          <a:p>
            <a:r>
              <a:rPr lang="en-US" altLang="ja-JP" dirty="0" smtClean="0"/>
              <a:t>Thus </a:t>
            </a:r>
            <a:r>
              <a:rPr lang="en-US" altLang="ja-JP" dirty="0"/>
              <a:t>one is justified to report the ITT effect as the primary finding from a randomized experiment not </a:t>
            </a:r>
            <a:r>
              <a:rPr lang="en-US" altLang="ja-JP" dirty="0" smtClean="0"/>
              <a:t>only because </a:t>
            </a:r>
            <a:r>
              <a:rPr lang="en-US" altLang="ja-JP" dirty="0"/>
              <a:t>it is easy to compute, but also because “effectiveness” is the truly interesting effect </a:t>
            </a:r>
            <a:r>
              <a:rPr lang="en-US" altLang="ja-JP" dirty="0" smtClean="0"/>
              <a:t>measure. </a:t>
            </a:r>
          </a:p>
          <a:p>
            <a:r>
              <a:rPr lang="en-US" altLang="ja-JP" dirty="0" smtClean="0"/>
              <a:t>Unfortunately</a:t>
            </a:r>
            <a:r>
              <a:rPr lang="en-US" altLang="ja-JP" dirty="0"/>
              <a:t>, the above argumentation is </a:t>
            </a:r>
            <a:r>
              <a:rPr lang="en-US" altLang="ja-JP" dirty="0" smtClean="0"/>
              <a:t>problematic.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21752" y="5595759"/>
            <a:ext cx="7900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0000"/>
                </a:solidFill>
              </a:rPr>
              <a:t>“Effectiveness” is related to “treatment policy” effect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1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/>
              <a:t>Effectiveness versus efficacy</a:t>
            </a:r>
            <a:br>
              <a:rPr lang="en-US" altLang="ja-JP" sz="3600" dirty="0"/>
            </a:br>
            <a:r>
              <a:rPr lang="en-US" altLang="ja-JP" sz="3600" dirty="0"/>
              <a:t>(Chapter 9 in “Causal Inference”)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dirty="0"/>
              <a:t>First, the ITT effect measures the effect of assigned treatment under the adherence conditions observed in a particular </a:t>
            </a:r>
            <a:r>
              <a:rPr lang="en-US" altLang="ja-JP" dirty="0" smtClean="0"/>
              <a:t>experiment.</a:t>
            </a:r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/>
              <a:t>actual adherence in real life may be different (e.g., participants in a study may comply better if they are closely monitored), and may actually be affected by the findings from that particular experiment (e.g., people will be more likely to comply with a treatment after they learn it works</a:t>
            </a:r>
            <a:r>
              <a:rPr lang="en-US" altLang="ja-JP" dirty="0" smtClean="0"/>
              <a:t>).</a:t>
            </a:r>
          </a:p>
          <a:p>
            <a:r>
              <a:rPr lang="en-US" altLang="ja-JP" dirty="0" smtClean="0"/>
              <a:t>Second</a:t>
            </a:r>
            <a:r>
              <a:rPr lang="en-US" altLang="ja-JP" dirty="0"/>
              <a:t>, the above argumentation implies that we should refrain from conducting double-blind randomized clinical trials because, in real life, both patients and doctors are aware of the received treatment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Thus </a:t>
            </a:r>
            <a:r>
              <a:rPr lang="en-US" altLang="ja-JP" dirty="0"/>
              <a:t>a true “effectiveness” measure should incorporate the effects stemming from assignment awareness (e.g., behavioral changes) that are eliminated in double-blind randomized </a:t>
            </a:r>
            <a:r>
              <a:rPr lang="en-US" altLang="ja-JP" dirty="0" smtClean="0"/>
              <a:t>experiments.</a:t>
            </a:r>
          </a:p>
          <a:p>
            <a:r>
              <a:rPr lang="en-US" altLang="ja-JP" dirty="0" smtClean="0"/>
              <a:t>Third</a:t>
            </a:r>
            <a:r>
              <a:rPr lang="en-US" altLang="ja-JP" dirty="0"/>
              <a:t>, individual patients who are planning to adhere to the treatment prescribed by their doctors will be more interested in the per-protocol effect–the “efficacy” of treatment–than in the ITT effect. 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A104-D239-4863-BFDA-C5985FBBC44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99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/>
              <a:t>Population</a:t>
            </a:r>
            <a:endParaRPr kumimoji="1" lang="ja-JP" altLang="en-US" sz="4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8267-6DE8-4C2B-B979-C91FA663F705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3959366" y="2305688"/>
            <a:ext cx="687003" cy="687003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B’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425164" y="2427570"/>
            <a:ext cx="2371719" cy="23717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A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74733" y="1472855"/>
            <a:ext cx="420525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A: </a:t>
            </a:r>
            <a:r>
              <a:rPr lang="en-US" altLang="ja-JP" sz="2000" dirty="0"/>
              <a:t> </a:t>
            </a:r>
            <a:r>
              <a:rPr kumimoji="1" lang="en-US" altLang="ja-JP" sz="2000" dirty="0" smtClean="0"/>
              <a:t>Target population for t</a:t>
            </a:r>
            <a:r>
              <a:rPr lang="en-US" altLang="ja-JP" sz="2000" dirty="0" smtClean="0"/>
              <a:t>reatment</a:t>
            </a:r>
          </a:p>
          <a:p>
            <a:r>
              <a:rPr kumimoji="1" lang="en-US" altLang="ja-JP" sz="2000" dirty="0" smtClean="0"/>
              <a:t>B:  Eligible population for Phase III trial</a:t>
            </a:r>
          </a:p>
          <a:p>
            <a:r>
              <a:rPr lang="en-US" altLang="ja-JP" sz="2000" dirty="0" smtClean="0"/>
              <a:t>B’: Population in </a:t>
            </a:r>
            <a:r>
              <a:rPr lang="en-US" altLang="ja-JP" sz="2000" dirty="0"/>
              <a:t>Phase III trial</a:t>
            </a:r>
          </a:p>
          <a:p>
            <a:r>
              <a:rPr lang="en-US" altLang="ja-JP" sz="2000" dirty="0" smtClean="0"/>
              <a:t>C:</a:t>
            </a:r>
            <a:r>
              <a:rPr lang="ja-JP" altLang="en-US" sz="2000" dirty="0" smtClean="0"/>
              <a:t>  </a:t>
            </a:r>
            <a:r>
              <a:rPr lang="en-US" altLang="ja-JP" sz="2000" dirty="0" smtClean="0"/>
              <a:t>Investigational drug group</a:t>
            </a:r>
          </a:p>
          <a:p>
            <a:r>
              <a:rPr lang="en-US" altLang="ja-JP" sz="2000" dirty="0" smtClean="0"/>
              <a:t>D:  Standard drug group</a:t>
            </a:r>
            <a:endParaRPr kumimoji="1" lang="en-US" altLang="ja-JP" sz="2000" dirty="0" smtClean="0"/>
          </a:p>
        </p:txBody>
      </p:sp>
      <p:sp>
        <p:nvSpPr>
          <p:cNvPr id="12" name="下カーブ矢印 11"/>
          <p:cNvSpPr/>
          <p:nvPr/>
        </p:nvSpPr>
        <p:spPr>
          <a:xfrm rot="-900000">
            <a:off x="2106199" y="1763837"/>
            <a:ext cx="2294935" cy="720080"/>
          </a:xfrm>
          <a:prstGeom prst="curved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1807156" y="2912240"/>
            <a:ext cx="914400" cy="914400"/>
          </a:xfrm>
          <a:prstGeom prst="ellipse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B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4" name="下矢印 13"/>
          <p:cNvSpPr/>
          <p:nvPr/>
        </p:nvSpPr>
        <p:spPr>
          <a:xfrm rot="2700000">
            <a:off x="3644743" y="3010462"/>
            <a:ext cx="331011" cy="808602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5" name="下矢印 14"/>
          <p:cNvSpPr/>
          <p:nvPr/>
        </p:nvSpPr>
        <p:spPr>
          <a:xfrm rot="-2700000">
            <a:off x="4652011" y="3026766"/>
            <a:ext cx="331011" cy="808602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3149999" y="3859420"/>
            <a:ext cx="516155" cy="516155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C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4989547" y="3886440"/>
            <a:ext cx="469232" cy="469232"/>
          </a:xfrm>
          <a:prstGeom prst="ellipse">
            <a:avLst/>
          </a:prstGeom>
          <a:solidFill>
            <a:srgbClr val="0070C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D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47024" y="5114671"/>
            <a:ext cx="1522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C’: Complier, </a:t>
            </a:r>
          </a:p>
          <a:p>
            <a:r>
              <a:rPr lang="en-US" altLang="ja-JP" dirty="0" smtClean="0"/>
              <a:t>      </a:t>
            </a:r>
            <a:r>
              <a:rPr kumimoji="1" lang="en-US" altLang="ja-JP" dirty="0" smtClean="0"/>
              <a:t>Survivor, …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7114" y="5958298"/>
            <a:ext cx="7213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We should be careful of Generalizability, Comparability,…</a:t>
            </a:r>
            <a:endParaRPr kumimoji="1" lang="ja-JP" altLang="en-US" sz="2400" dirty="0"/>
          </a:p>
        </p:txBody>
      </p:sp>
      <p:sp>
        <p:nvSpPr>
          <p:cNvPr id="9" name="下矢印 8"/>
          <p:cNvSpPr/>
          <p:nvPr/>
        </p:nvSpPr>
        <p:spPr>
          <a:xfrm>
            <a:off x="3241828" y="4564035"/>
            <a:ext cx="331011" cy="414941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5054925" y="4564035"/>
            <a:ext cx="331011" cy="414941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497556" y="5110549"/>
            <a:ext cx="1522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D’: Complier, </a:t>
            </a:r>
          </a:p>
          <a:p>
            <a:r>
              <a:rPr lang="en-US" altLang="ja-JP" dirty="0" smtClean="0"/>
              <a:t>      </a:t>
            </a:r>
            <a:r>
              <a:rPr kumimoji="1" lang="en-US" altLang="ja-JP" dirty="0" smtClean="0"/>
              <a:t>Survivor, …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2971250" y="3779762"/>
            <a:ext cx="2608891" cy="6870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65673" y="3939553"/>
            <a:ext cx="1592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Randomization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2566650" y="5083776"/>
            <a:ext cx="3472434" cy="6870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11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</TotalTime>
  <Words>983</Words>
  <Application>Microsoft Office PowerPoint</Application>
  <PresentationFormat>画面に合わせる (4:3)</PresentationFormat>
  <Paragraphs>159</Paragraphs>
  <Slides>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Office テーマ</vt:lpstr>
      <vt:lpstr>To discuss problems with  clinical development team </vt:lpstr>
      <vt:lpstr>Two books introduce statistical methods for understanding problems related with estimands</vt:lpstr>
      <vt:lpstr>Modern epidemiology (Rothman KJ, et al., 2008)</vt:lpstr>
      <vt:lpstr>12. Causal Diagrams</vt:lpstr>
      <vt:lpstr>What is new?</vt:lpstr>
      <vt:lpstr>Is it important to learn about causal Inference?</vt:lpstr>
      <vt:lpstr>Effectiveness versus efficacy (Chapter 9 in “Causal Inference”)</vt:lpstr>
      <vt:lpstr>Effectiveness versus efficacy (Chapter 9 in “Causal Inference”)</vt:lpstr>
      <vt:lpstr>Population</vt:lpstr>
      <vt:lpstr>What is problems in estimation?</vt:lpstr>
      <vt:lpstr>What is “true” value?</vt:lpstr>
      <vt:lpstr>Messages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Sakamaki</dc:creator>
  <cp:lastModifiedBy>Sakamaki</cp:lastModifiedBy>
  <cp:revision>47</cp:revision>
  <cp:lastPrinted>2016-11-10T05:09:34Z</cp:lastPrinted>
  <dcterms:created xsi:type="dcterms:W3CDTF">2016-10-26T01:03:51Z</dcterms:created>
  <dcterms:modified xsi:type="dcterms:W3CDTF">2016-11-22T22:42:10Z</dcterms:modified>
</cp:coreProperties>
</file>