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notesMasterIdLst>
    <p:notesMasterId r:id="rId20"/>
  </p:notesMasterIdLst>
  <p:sldIdLst>
    <p:sldId id="256" r:id="rId2"/>
    <p:sldId id="257" r:id="rId3"/>
    <p:sldId id="277" r:id="rId4"/>
    <p:sldId id="258" r:id="rId5"/>
    <p:sldId id="273" r:id="rId6"/>
    <p:sldId id="271" r:id="rId7"/>
    <p:sldId id="260" r:id="rId8"/>
    <p:sldId id="261" r:id="rId9"/>
    <p:sldId id="262" r:id="rId10"/>
    <p:sldId id="276" r:id="rId11"/>
    <p:sldId id="274" r:id="rId12"/>
    <p:sldId id="275" r:id="rId13"/>
    <p:sldId id="267" r:id="rId14"/>
    <p:sldId id="268" r:id="rId15"/>
    <p:sldId id="269" r:id="rId16"/>
    <p:sldId id="266" r:id="rId17"/>
    <p:sldId id="272"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7" d="100"/>
          <a:sy n="107" d="100"/>
        </p:scale>
        <p:origin x="138" y="19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6F4AD7-3141-45B6-A07C-5DEA7D1469FC}" type="datetimeFigureOut">
              <a:rPr lang="zh-CN" altLang="en-US" smtClean="0"/>
              <a:t>2016-11-9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BCA33-2F32-42B6-956E-8A1754E7BD81}" type="slidenum">
              <a:rPr lang="zh-CN" altLang="en-US" smtClean="0"/>
              <a:t>‹#›</a:t>
            </a:fld>
            <a:endParaRPr lang="zh-CN" altLang="en-US"/>
          </a:p>
        </p:txBody>
      </p:sp>
    </p:spTree>
    <p:extLst>
      <p:ext uri="{BB962C8B-B14F-4D97-AF65-F5344CB8AC3E}">
        <p14:creationId xmlns:p14="http://schemas.microsoft.com/office/powerpoint/2010/main" val="3007557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8DBCA33-2F32-42B6-956E-8A1754E7BD81}" type="slidenum">
              <a:rPr lang="zh-CN" altLang="en-US" smtClean="0"/>
              <a:t>5</a:t>
            </a:fld>
            <a:endParaRPr lang="zh-CN" altLang="en-US"/>
          </a:p>
        </p:txBody>
      </p:sp>
    </p:spTree>
    <p:extLst>
      <p:ext uri="{BB962C8B-B14F-4D97-AF65-F5344CB8AC3E}">
        <p14:creationId xmlns:p14="http://schemas.microsoft.com/office/powerpoint/2010/main" val="2022522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2108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2165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zh-CN" altLang="en-US" smtClean="0"/>
              <a:t>单击此处编辑母版标题样式</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1015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zh-CN" altLang="en-US" smtClean="0"/>
              <a:t>单击此处编辑母版标题样式</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zh-CN" altLang="en-US" smtClean="0"/>
              <a:t>单击此处编辑母版文本样式</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67255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4716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2914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7676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nchor="t" anchorCtr="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931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11936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ntent Page_FULL BODY">
    <p:spTree>
      <p:nvGrpSpPr>
        <p:cNvPr id="1" name=""/>
        <p:cNvGrpSpPr/>
        <p:nvPr/>
      </p:nvGrpSpPr>
      <p:grpSpPr>
        <a:xfrm>
          <a:off x="0" y="0"/>
          <a:ext cx="0" cy="0"/>
          <a:chOff x="0" y="0"/>
          <a:chExt cx="0" cy="0"/>
        </a:xfrm>
      </p:grpSpPr>
      <p:sp>
        <p:nvSpPr>
          <p:cNvPr id="4" name="Title 1"/>
          <p:cNvSpPr>
            <a:spLocks noGrp="1"/>
          </p:cNvSpPr>
          <p:nvPr>
            <p:ph type="title"/>
          </p:nvPr>
        </p:nvSpPr>
        <p:spPr>
          <a:xfrm>
            <a:off x="609600" y="251958"/>
            <a:ext cx="10972800" cy="1143000"/>
          </a:xfrm>
        </p:spPr>
        <p:txBody>
          <a:bodyPr/>
          <a:lstStyle/>
          <a:p>
            <a:r>
              <a:rPr lang="en-US" dirty="0" smtClean="0"/>
              <a:t>Click to edit Master title style</a:t>
            </a:r>
            <a:endParaRPr lang="en-US" dirty="0"/>
          </a:p>
        </p:txBody>
      </p:sp>
      <p:sp>
        <p:nvSpPr>
          <p:cNvPr id="5" name="Content Placeholder 2"/>
          <p:cNvSpPr>
            <a:spLocks noGrp="1"/>
          </p:cNvSpPr>
          <p:nvPr>
            <p:ph idx="1"/>
          </p:nvPr>
        </p:nvSpPr>
        <p:spPr>
          <a:xfrm>
            <a:off x="609600" y="1600200"/>
            <a:ext cx="10972800" cy="4756150"/>
          </a:xfrm>
        </p:spPr>
        <p:txBody>
          <a:bodyPr/>
          <a:lstStyle>
            <a:lvl1pPr marL="457200" indent="-457200">
              <a:buFontTx/>
              <a:buBlip>
                <a:blip r:embed="rId2"/>
              </a:buBlip>
              <a:defRPr/>
            </a:lvl1pPr>
            <a:lvl2pPr marL="742950" indent="-285750">
              <a:buFont typeface="Arial" panose="020B0604020202020204" pitchFamily="34" charset="0"/>
              <a:buChar cha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smtClean="0"/>
              <a:t>© 2014 DIA, Inc. All rights reserved.</a:t>
            </a:r>
            <a:endParaRPr lang="en-US" dirty="0"/>
          </a:p>
        </p:txBody>
      </p:sp>
    </p:spTree>
    <p:extLst>
      <p:ext uri="{BB962C8B-B14F-4D97-AF65-F5344CB8AC3E}">
        <p14:creationId xmlns:p14="http://schemas.microsoft.com/office/powerpoint/2010/main" val="728439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672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733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9079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99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7575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084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7" name="Date Placeholder 4"/>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01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smtClean="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2696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11/9/2016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3104036"/>
      </p:ext>
    </p:extLst>
  </p:cSld>
  <p:clrMap bg1="dk1" tx1="lt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 id="2147483688"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58705" y="1201271"/>
            <a:ext cx="11507789" cy="1631576"/>
          </a:xfrm>
        </p:spPr>
        <p:txBody>
          <a:bodyPr/>
          <a:lstStyle/>
          <a:p>
            <a:r>
              <a:rPr lang="en-US" altLang="zh-CN" sz="6000" dirty="0" smtClean="0">
                <a:latin typeface="Arial" charset="0"/>
                <a:cs typeface="Times New Roman" pitchFamily="18" charset="0"/>
              </a:rPr>
              <a:t>FDA </a:t>
            </a:r>
            <a:r>
              <a:rPr lang="en-US" altLang="en-US" sz="6000" dirty="0" smtClean="0">
                <a:latin typeface="Arial" charset="0"/>
                <a:cs typeface="Times New Roman" pitchFamily="18" charset="0"/>
              </a:rPr>
              <a:t>21 </a:t>
            </a:r>
            <a:r>
              <a:rPr lang="en-US" altLang="en-US" sz="6000" dirty="0">
                <a:latin typeface="Arial" charset="0"/>
                <a:cs typeface="Times New Roman" pitchFamily="18" charset="0"/>
              </a:rPr>
              <a:t>CFR Part </a:t>
            </a:r>
            <a:r>
              <a:rPr lang="en-US" altLang="en-US" sz="6000" dirty="0" smtClean="0">
                <a:latin typeface="Arial" charset="0"/>
                <a:cs typeface="Times New Roman" pitchFamily="18" charset="0"/>
              </a:rPr>
              <a:t>11 </a:t>
            </a:r>
            <a:r>
              <a:rPr lang="en-US" altLang="zh-CN" sz="6000" dirty="0" smtClean="0">
                <a:latin typeface="Arial" charset="0"/>
                <a:cs typeface="Times New Roman" pitchFamily="18" charset="0"/>
              </a:rPr>
              <a:t>Compliance</a:t>
            </a:r>
            <a:endParaRPr lang="zh-CN" altLang="en-US" sz="6000" dirty="0"/>
          </a:p>
        </p:txBody>
      </p:sp>
      <p:sp>
        <p:nvSpPr>
          <p:cNvPr id="3" name="副标题 2"/>
          <p:cNvSpPr>
            <a:spLocks noGrp="1"/>
          </p:cNvSpPr>
          <p:nvPr>
            <p:ph type="subTitle" idx="1"/>
          </p:nvPr>
        </p:nvSpPr>
        <p:spPr>
          <a:xfrm>
            <a:off x="825879" y="3908261"/>
            <a:ext cx="6400800" cy="1947333"/>
          </a:xfrm>
        </p:spPr>
        <p:txBody>
          <a:bodyPr/>
          <a:lstStyle/>
          <a:p>
            <a:r>
              <a:rPr lang="en-US" altLang="zh-CN" dirty="0" smtClean="0">
                <a:solidFill>
                  <a:schemeClr val="tx1"/>
                </a:solidFill>
              </a:rPr>
              <a:t>Charles Yan, PhD</a:t>
            </a:r>
          </a:p>
          <a:p>
            <a:endParaRPr lang="en-US" altLang="zh-CN" dirty="0">
              <a:solidFill>
                <a:schemeClr val="tx1"/>
              </a:solidFill>
            </a:endParaRPr>
          </a:p>
          <a:p>
            <a:r>
              <a:rPr lang="en-US" altLang="zh-CN" dirty="0" smtClean="0">
                <a:solidFill>
                  <a:schemeClr val="tx1"/>
                </a:solidFill>
              </a:rPr>
              <a:t>Senior Director, Clinical Data Management</a:t>
            </a:r>
          </a:p>
          <a:p>
            <a:r>
              <a:rPr lang="en-US" altLang="zh-CN" dirty="0" smtClean="0">
                <a:solidFill>
                  <a:schemeClr val="tx1"/>
                </a:solidFill>
              </a:rPr>
              <a:t>Jiangsu </a:t>
            </a:r>
            <a:r>
              <a:rPr lang="en-US" altLang="zh-CN" dirty="0" err="1" smtClean="0">
                <a:solidFill>
                  <a:schemeClr val="tx1"/>
                </a:solidFill>
              </a:rPr>
              <a:t>Hengrui</a:t>
            </a:r>
            <a:r>
              <a:rPr lang="en-US" altLang="zh-CN" dirty="0" smtClean="0">
                <a:solidFill>
                  <a:schemeClr val="tx1"/>
                </a:solidFill>
              </a:rPr>
              <a:t>  Pharmaceutical Co. LTD</a:t>
            </a:r>
            <a:endParaRPr lang="zh-CN" altLang="en-US" dirty="0">
              <a:solidFill>
                <a:schemeClr val="tx1"/>
              </a:solidFill>
            </a:endParaRPr>
          </a:p>
        </p:txBody>
      </p:sp>
    </p:spTree>
    <p:extLst>
      <p:ext uri="{BB962C8B-B14F-4D97-AF65-F5344CB8AC3E}">
        <p14:creationId xmlns:p14="http://schemas.microsoft.com/office/powerpoint/2010/main" val="4093974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2729" y="251958"/>
            <a:ext cx="11259671" cy="1143000"/>
          </a:xfrm>
        </p:spPr>
        <p:txBody>
          <a:bodyPr/>
          <a:lstStyle/>
          <a:p>
            <a:r>
              <a:rPr lang="en-US" altLang="zh-CN" dirty="0" smtClean="0"/>
              <a:t>Overall Approach to Part 11 Requirements</a:t>
            </a:r>
            <a:endParaRPr lang="zh-CN" altLang="en-US" dirty="0"/>
          </a:p>
        </p:txBody>
      </p:sp>
      <p:sp>
        <p:nvSpPr>
          <p:cNvPr id="3" name="内容占位符 2"/>
          <p:cNvSpPr>
            <a:spLocks noGrp="1"/>
          </p:cNvSpPr>
          <p:nvPr>
            <p:ph idx="1"/>
          </p:nvPr>
        </p:nvSpPr>
        <p:spPr>
          <a:xfrm>
            <a:off x="609600" y="1600200"/>
            <a:ext cx="10972800" cy="4173071"/>
          </a:xfrm>
        </p:spPr>
        <p:txBody>
          <a:bodyPr/>
          <a:lstStyle/>
          <a:p>
            <a:pPr marL="374650" indent="-374650">
              <a:lnSpc>
                <a:spcPct val="80000"/>
              </a:lnSpc>
            </a:pPr>
            <a:r>
              <a:rPr lang="en-US" altLang="zh-CN" dirty="0" smtClean="0"/>
              <a:t>Limiting system access to authorized individuals</a:t>
            </a:r>
          </a:p>
          <a:p>
            <a:pPr marL="374650" indent="-374650">
              <a:lnSpc>
                <a:spcPct val="80000"/>
              </a:lnSpc>
            </a:pPr>
            <a:r>
              <a:rPr lang="en-US" altLang="zh-CN" dirty="0" smtClean="0"/>
              <a:t>Use of operational system checks</a:t>
            </a:r>
          </a:p>
          <a:p>
            <a:pPr marL="374650" indent="-374650">
              <a:lnSpc>
                <a:spcPct val="80000"/>
              </a:lnSpc>
            </a:pPr>
            <a:r>
              <a:rPr lang="en-US" altLang="zh-CN" dirty="0" smtClean="0"/>
              <a:t>Use of authority checks</a:t>
            </a:r>
          </a:p>
          <a:p>
            <a:pPr marL="374650" indent="-374650">
              <a:lnSpc>
                <a:spcPct val="80000"/>
              </a:lnSpc>
            </a:pPr>
            <a:r>
              <a:rPr lang="en-US" altLang="zh-CN" dirty="0" smtClean="0"/>
              <a:t>Use of device checks</a:t>
            </a:r>
          </a:p>
          <a:p>
            <a:pPr marL="374650" indent="-374650">
              <a:lnSpc>
                <a:spcPct val="80000"/>
              </a:lnSpc>
            </a:pPr>
            <a:r>
              <a:rPr lang="en-US" altLang="zh-CN" dirty="0" smtClean="0"/>
              <a:t>Determination that persons who develop, maintain, or use electric systems have the education, training, and experience to perform their assigned tasks</a:t>
            </a:r>
          </a:p>
          <a:p>
            <a:pPr marL="374650" indent="-374650">
              <a:lnSpc>
                <a:spcPct val="80000"/>
              </a:lnSpc>
            </a:pPr>
            <a:r>
              <a:rPr lang="en-US" altLang="zh-CN" dirty="0" smtClean="0"/>
              <a:t>Establishment of and adherence to written policies that hold individuals accountable for actions initialed under their electric signatures</a:t>
            </a:r>
          </a:p>
          <a:p>
            <a:pPr marL="374650" indent="-374650">
              <a:lnSpc>
                <a:spcPct val="80000"/>
              </a:lnSpc>
            </a:pPr>
            <a:r>
              <a:rPr lang="en-US" altLang="zh-CN" dirty="0" smtClean="0"/>
              <a:t>Appropriate controls over system documentation</a:t>
            </a:r>
          </a:p>
          <a:p>
            <a:pPr marL="374650" indent="-374650">
              <a:lnSpc>
                <a:spcPct val="80000"/>
              </a:lnSpc>
            </a:pPr>
            <a:r>
              <a:rPr lang="en-US" altLang="zh-CN" dirty="0" smtClean="0"/>
              <a:t>Controls for open system corresponding to controls for closed system</a:t>
            </a:r>
          </a:p>
          <a:p>
            <a:pPr marL="374650" indent="-374650">
              <a:lnSpc>
                <a:spcPct val="80000"/>
              </a:lnSpc>
            </a:pPr>
            <a:r>
              <a:rPr lang="en-US" altLang="zh-CN" dirty="0" smtClean="0"/>
              <a:t>Requirement related to electric signatures</a:t>
            </a:r>
            <a:endParaRPr lang="en-US" altLang="zh-CN" dirty="0"/>
          </a:p>
          <a:p>
            <a:endParaRPr lang="zh-CN" altLang="en-US" dirty="0"/>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0490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da-DK" altLang="zh-CN" sz="4400" dirty="0"/>
              <a:t>FDA 21CFR11 inspection questions</a:t>
            </a:r>
            <a:endParaRPr lang="zh-CN" altLang="en-US" dirty="0"/>
          </a:p>
        </p:txBody>
      </p:sp>
      <p:sp>
        <p:nvSpPr>
          <p:cNvPr id="3" name="内容占位符 2"/>
          <p:cNvSpPr>
            <a:spLocks noGrp="1"/>
          </p:cNvSpPr>
          <p:nvPr>
            <p:ph idx="1"/>
          </p:nvPr>
        </p:nvSpPr>
        <p:spPr/>
        <p:txBody>
          <a:bodyPr/>
          <a:lstStyle/>
          <a:p>
            <a:pPr marL="374650" indent="-374650">
              <a:lnSpc>
                <a:spcPct val="80000"/>
              </a:lnSpc>
            </a:pPr>
            <a:r>
              <a:rPr lang="en-US" altLang="zh-CN" dirty="0"/>
              <a:t>Who is allowed to input </a:t>
            </a:r>
            <a:r>
              <a:rPr lang="en-US" altLang="zh-CN" dirty="0" smtClean="0"/>
              <a:t>data</a:t>
            </a:r>
            <a:r>
              <a:rPr lang="zh-CN" altLang="en-US" dirty="0" smtClean="0"/>
              <a:t>？</a:t>
            </a:r>
            <a:endParaRPr lang="da-DK" altLang="zh-CN" dirty="0"/>
          </a:p>
          <a:p>
            <a:pPr marL="374650" indent="-374650">
              <a:lnSpc>
                <a:spcPct val="80000"/>
              </a:lnSpc>
            </a:pPr>
            <a:r>
              <a:rPr lang="en-US" altLang="zh-CN" dirty="0"/>
              <a:t>Who is allowed to change </a:t>
            </a:r>
            <a:r>
              <a:rPr lang="en-US" altLang="zh-CN" dirty="0" smtClean="0"/>
              <a:t>data</a:t>
            </a:r>
            <a:r>
              <a:rPr lang="zh-CN" altLang="en-US" dirty="0" smtClean="0"/>
              <a:t>？</a:t>
            </a:r>
            <a:endParaRPr lang="da-DK" altLang="zh-CN" dirty="0"/>
          </a:p>
          <a:p>
            <a:pPr marL="374650" indent="-374650">
              <a:lnSpc>
                <a:spcPct val="80000"/>
              </a:lnSpc>
            </a:pPr>
            <a:r>
              <a:rPr lang="en-US" altLang="zh-CN" dirty="0"/>
              <a:t>How can you tell who entered the </a:t>
            </a:r>
            <a:r>
              <a:rPr lang="en-US" altLang="zh-CN" dirty="0" smtClean="0"/>
              <a:t>data</a:t>
            </a:r>
            <a:r>
              <a:rPr lang="zh-CN" altLang="en-US" dirty="0" smtClean="0"/>
              <a:t>？</a:t>
            </a:r>
            <a:endParaRPr lang="da-DK" altLang="zh-CN" dirty="0"/>
          </a:p>
          <a:p>
            <a:pPr marL="374650" indent="-374650">
              <a:lnSpc>
                <a:spcPct val="80000"/>
              </a:lnSpc>
            </a:pPr>
            <a:r>
              <a:rPr lang="en-US" altLang="zh-CN" dirty="0"/>
              <a:t>How do you know which data had been </a:t>
            </a:r>
            <a:r>
              <a:rPr lang="en-US" altLang="zh-CN" dirty="0" smtClean="0"/>
              <a:t>changed</a:t>
            </a:r>
            <a:r>
              <a:rPr lang="zh-CN" altLang="en-US" dirty="0" smtClean="0"/>
              <a:t>？</a:t>
            </a:r>
            <a:endParaRPr lang="da-DK" altLang="zh-CN" dirty="0"/>
          </a:p>
          <a:p>
            <a:pPr marL="374650" indent="-374650">
              <a:lnSpc>
                <a:spcPct val="80000"/>
              </a:lnSpc>
            </a:pPr>
            <a:r>
              <a:rPr lang="en-US" altLang="zh-CN" dirty="0"/>
              <a:t>When do you lock down the data </a:t>
            </a:r>
            <a:r>
              <a:rPr lang="en-US" altLang="zh-CN" dirty="0" smtClean="0"/>
              <a:t>input</a:t>
            </a:r>
            <a:r>
              <a:rPr lang="zh-CN" altLang="en-US" dirty="0" smtClean="0"/>
              <a:t>？</a:t>
            </a:r>
            <a:endParaRPr lang="da-DK" altLang="zh-CN" dirty="0"/>
          </a:p>
          <a:p>
            <a:pPr marL="374650" indent="-374650">
              <a:lnSpc>
                <a:spcPct val="80000"/>
              </a:lnSpc>
            </a:pPr>
            <a:r>
              <a:rPr lang="en-US" altLang="zh-CN" dirty="0"/>
              <a:t>Can you do the following </a:t>
            </a:r>
            <a:r>
              <a:rPr lang="en-US" altLang="zh-CN" dirty="0" smtClean="0"/>
              <a:t>actions</a:t>
            </a:r>
            <a:r>
              <a:rPr lang="zh-CN" altLang="en-US" dirty="0" smtClean="0"/>
              <a:t>？</a:t>
            </a:r>
            <a:r>
              <a:rPr lang="en-US" altLang="zh-CN" dirty="0"/>
              <a:t/>
            </a:r>
            <a:br>
              <a:rPr lang="en-US" altLang="zh-CN" dirty="0"/>
            </a:br>
            <a:r>
              <a:rPr lang="en-US" altLang="zh-CN" dirty="0"/>
              <a:t>“Show me some data, show me you can see the history of the data, show me you control the data life cycle.”</a:t>
            </a:r>
          </a:p>
          <a:p>
            <a:pPr marL="374650" indent="-374650">
              <a:lnSpc>
                <a:spcPct val="80000"/>
              </a:lnSpc>
            </a:pPr>
            <a:r>
              <a:rPr lang="en-US" altLang="zh-CN" dirty="0"/>
              <a:t>Is the system validated and are the requirements </a:t>
            </a:r>
            <a:r>
              <a:rPr lang="en-US" altLang="zh-CN" dirty="0" smtClean="0"/>
              <a:t>met</a:t>
            </a:r>
            <a:r>
              <a:rPr lang="zh-CN" altLang="en-US" dirty="0" smtClean="0"/>
              <a:t>？</a:t>
            </a:r>
            <a:endParaRPr lang="da-DK" altLang="zh-CN" dirty="0"/>
          </a:p>
          <a:p>
            <a:pPr marL="374650" indent="-374650">
              <a:lnSpc>
                <a:spcPct val="80000"/>
              </a:lnSpc>
            </a:pPr>
            <a:r>
              <a:rPr lang="en-US" altLang="zh-CN" dirty="0"/>
              <a:t>Can you show me the results of the validation </a:t>
            </a:r>
            <a:r>
              <a:rPr lang="en-US" altLang="zh-CN" dirty="0" smtClean="0"/>
              <a:t>activities</a:t>
            </a:r>
            <a:r>
              <a:rPr lang="zh-CN" altLang="en-US" dirty="0" smtClean="0"/>
              <a:t>？</a:t>
            </a:r>
            <a:endParaRPr lang="da-DK" altLang="zh-CN" dirty="0"/>
          </a:p>
          <a:p>
            <a:pPr marL="374650" indent="-374650">
              <a:lnSpc>
                <a:spcPct val="80000"/>
              </a:lnSpc>
            </a:pPr>
            <a:r>
              <a:rPr lang="en-US" altLang="zh-CN" dirty="0"/>
              <a:t>Does the validation include: “Pass/fail, signature, date/time stamp”; and “objective evidence - screen prints or page printouts with a link to the direction that generated the output</a:t>
            </a:r>
            <a:r>
              <a:rPr lang="en-US" altLang="zh-CN" dirty="0" smtClean="0"/>
              <a:t>.”</a:t>
            </a:r>
            <a:r>
              <a:rPr lang="zh-CN" altLang="en-US" dirty="0" smtClean="0"/>
              <a:t>？</a:t>
            </a:r>
            <a:endParaRPr lang="en-US" altLang="zh-CN" dirty="0"/>
          </a:p>
          <a:p>
            <a:endParaRPr lang="zh-CN" altLang="en-US" dirty="0"/>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0991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da-DK" altLang="zh-CN" dirty="0"/>
              <a:t>Warning Letter</a:t>
            </a:r>
            <a:endParaRPr lang="zh-CN" altLang="en-US" dirty="0"/>
          </a:p>
        </p:txBody>
      </p:sp>
      <p:sp>
        <p:nvSpPr>
          <p:cNvPr id="3" name="内容占位符 2"/>
          <p:cNvSpPr>
            <a:spLocks noGrp="1"/>
          </p:cNvSpPr>
          <p:nvPr>
            <p:ph idx="1"/>
          </p:nvPr>
        </p:nvSpPr>
        <p:spPr/>
        <p:txBody>
          <a:bodyPr/>
          <a:lstStyle/>
          <a:p>
            <a:pPr marL="374650" indent="-374650">
              <a:lnSpc>
                <a:spcPct val="80000"/>
              </a:lnSpc>
            </a:pPr>
            <a:r>
              <a:rPr lang="en-US" altLang="zh-CN" sz="2400" dirty="0"/>
              <a:t>In addition to the above listed violations, our Investigator noted that the laboratory is using an electronic record system for processing and storage of data from the atomic absorption and HPLC instruments that is </a:t>
            </a:r>
          </a:p>
          <a:p>
            <a:pPr marL="895350" lvl="1" indent="-327025">
              <a:lnSpc>
                <a:spcPct val="80000"/>
              </a:lnSpc>
            </a:pPr>
            <a:r>
              <a:rPr lang="en-US" altLang="zh-CN" sz="2000" dirty="0"/>
              <a:t>not set up to </a:t>
            </a:r>
            <a:r>
              <a:rPr lang="en-US" altLang="zh-CN" sz="2000" dirty="0">
                <a:solidFill>
                  <a:srgbClr val="FF0000"/>
                </a:solidFill>
              </a:rPr>
              <a:t>control the security</a:t>
            </a:r>
            <a:r>
              <a:rPr lang="en-US" altLang="zh-CN" sz="2000" dirty="0"/>
              <a:t> and data integrity in that </a:t>
            </a:r>
            <a:r>
              <a:rPr lang="en-US" altLang="zh-CN" sz="2000" dirty="0">
                <a:solidFill>
                  <a:srgbClr val="FF0000"/>
                </a:solidFill>
              </a:rPr>
              <a:t>the system is not password controlled, </a:t>
            </a:r>
          </a:p>
          <a:p>
            <a:pPr marL="895350" lvl="1" indent="-327025">
              <a:lnSpc>
                <a:spcPct val="80000"/>
              </a:lnSpc>
            </a:pPr>
            <a:r>
              <a:rPr lang="en-US" altLang="zh-CN" sz="2000" dirty="0"/>
              <a:t>there is </a:t>
            </a:r>
            <a:r>
              <a:rPr lang="en-US" altLang="zh-CN" sz="2000" dirty="0">
                <a:solidFill>
                  <a:srgbClr val="FF0000"/>
                </a:solidFill>
              </a:rPr>
              <a:t>no systematic back-up </a:t>
            </a:r>
            <a:r>
              <a:rPr lang="en-US" altLang="zh-CN" sz="2000" dirty="0"/>
              <a:t>provision, and </a:t>
            </a:r>
          </a:p>
          <a:p>
            <a:pPr marL="895350" lvl="1" indent="-327025">
              <a:lnSpc>
                <a:spcPct val="80000"/>
              </a:lnSpc>
            </a:pPr>
            <a:r>
              <a:rPr lang="en-US" altLang="zh-CN" sz="2000" dirty="0"/>
              <a:t>there is </a:t>
            </a:r>
            <a:r>
              <a:rPr lang="en-US" altLang="zh-CN" sz="2000" dirty="0">
                <a:solidFill>
                  <a:srgbClr val="FF0000"/>
                </a:solidFill>
              </a:rPr>
              <a:t>no audit trail </a:t>
            </a:r>
            <a:r>
              <a:rPr lang="en-US" altLang="zh-CN" sz="2000" dirty="0"/>
              <a:t>of the system capabilities. </a:t>
            </a:r>
          </a:p>
          <a:p>
            <a:pPr marL="895350" lvl="1" indent="-327025">
              <a:lnSpc>
                <a:spcPct val="80000"/>
              </a:lnSpc>
            </a:pPr>
            <a:r>
              <a:rPr lang="en-US" altLang="zh-CN" sz="2000" dirty="0"/>
              <a:t>The system does not appear to be designed and controlled in compliance with the requirements of 21 CFR, Part 11, Electronic Records.  </a:t>
            </a:r>
          </a:p>
          <a:p>
            <a:endParaRPr lang="zh-CN" altLang="en-US" dirty="0"/>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5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zh-CN" dirty="0" smtClean="0"/>
              <a:t>More </a:t>
            </a:r>
            <a:r>
              <a:rPr lang="en-US" altLang="en-US" dirty="0" smtClean="0"/>
              <a:t>FDA Inspection </a:t>
            </a:r>
            <a:r>
              <a:rPr lang="en-US" altLang="zh-CN" dirty="0" smtClean="0"/>
              <a:t>Findings</a:t>
            </a:r>
            <a:r>
              <a:rPr lang="en-US" altLang="en-US" dirty="0" smtClean="0"/>
              <a:t> </a:t>
            </a:r>
            <a:r>
              <a:rPr lang="en-US" altLang="en-US" dirty="0"/>
              <a:t>for Part 11</a:t>
            </a:r>
          </a:p>
        </p:txBody>
      </p:sp>
      <p:sp>
        <p:nvSpPr>
          <p:cNvPr id="24579" name="Rectangle 3"/>
          <p:cNvSpPr>
            <a:spLocks noGrp="1" noChangeArrowheads="1"/>
          </p:cNvSpPr>
          <p:nvPr>
            <p:ph idx="1"/>
          </p:nvPr>
        </p:nvSpPr>
        <p:spPr>
          <a:xfrm>
            <a:off x="1981200" y="1600200"/>
            <a:ext cx="8229600" cy="5073732"/>
          </a:xfrm>
        </p:spPr>
        <p:txBody>
          <a:bodyPr>
            <a:normAutofit fontScale="62500" lnSpcReduction="20000"/>
          </a:bodyPr>
          <a:lstStyle/>
          <a:p>
            <a:r>
              <a:rPr lang="en-US" dirty="0">
                <a:solidFill>
                  <a:schemeClr val="tx1"/>
                </a:solidFill>
              </a:rPr>
              <a:t>Citations </a:t>
            </a:r>
            <a:r>
              <a:rPr lang="en-US" dirty="0" smtClean="0">
                <a:solidFill>
                  <a:schemeClr val="tx1"/>
                </a:solidFill>
              </a:rPr>
              <a:t>of insufficient </a:t>
            </a:r>
            <a:r>
              <a:rPr lang="en-US" dirty="0">
                <a:solidFill>
                  <a:schemeClr val="tx1"/>
                </a:solidFill>
              </a:rPr>
              <a:t>integrity, </a:t>
            </a:r>
            <a:r>
              <a:rPr lang="en-US" dirty="0" smtClean="0">
                <a:solidFill>
                  <a:schemeClr val="tx1"/>
                </a:solidFill>
              </a:rPr>
              <a:t>security, </a:t>
            </a:r>
            <a:r>
              <a:rPr lang="en-US" dirty="0">
                <a:solidFill>
                  <a:schemeClr val="tx1"/>
                </a:solidFill>
              </a:rPr>
              <a:t>and availability of electronic records </a:t>
            </a:r>
            <a:r>
              <a:rPr lang="en-US" dirty="0" smtClean="0">
                <a:solidFill>
                  <a:schemeClr val="tx1"/>
                </a:solidFill>
              </a:rPr>
              <a:t>and </a:t>
            </a:r>
            <a:r>
              <a:rPr lang="en-US" dirty="0">
                <a:solidFill>
                  <a:schemeClr val="tx1"/>
                </a:solidFill>
              </a:rPr>
              <a:t>validation of software and </a:t>
            </a:r>
            <a:r>
              <a:rPr lang="en-US" dirty="0" smtClean="0">
                <a:solidFill>
                  <a:schemeClr val="tx1"/>
                </a:solidFill>
              </a:rPr>
              <a:t>computer systems</a:t>
            </a:r>
          </a:p>
          <a:p>
            <a:pPr lvl="1"/>
            <a:r>
              <a:rPr lang="en-US" altLang="en-US" dirty="0">
                <a:solidFill>
                  <a:schemeClr val="tx1"/>
                </a:solidFill>
              </a:rPr>
              <a:t>Insufficient Data Security with Ability to Overwrite Data </a:t>
            </a:r>
          </a:p>
          <a:p>
            <a:pPr lvl="1"/>
            <a:r>
              <a:rPr lang="en-US" altLang="en-US" dirty="0">
                <a:solidFill>
                  <a:schemeClr val="tx1"/>
                </a:solidFill>
              </a:rPr>
              <a:t>Computer Validation at the Vendor's Site is not Enough </a:t>
            </a:r>
          </a:p>
          <a:p>
            <a:pPr lvl="1"/>
            <a:r>
              <a:rPr lang="en-US" altLang="en-US" dirty="0">
                <a:solidFill>
                  <a:schemeClr val="tx1"/>
                </a:solidFill>
              </a:rPr>
              <a:t>Legacy Computer Systems not Validated </a:t>
            </a:r>
          </a:p>
          <a:p>
            <a:pPr lvl="1"/>
            <a:r>
              <a:rPr lang="en-US" altLang="en-US" dirty="0">
                <a:solidFill>
                  <a:schemeClr val="tx1"/>
                </a:solidFill>
              </a:rPr>
              <a:t>Off-the-shelf Software such as Microsoft Word and Microsoft Excel not Validated </a:t>
            </a:r>
          </a:p>
          <a:p>
            <a:pPr lvl="1"/>
            <a:r>
              <a:rPr lang="en-US" altLang="en-US" dirty="0">
                <a:solidFill>
                  <a:schemeClr val="tx1"/>
                </a:solidFill>
              </a:rPr>
              <a:t>Inadequate Storage and Back-up and no Correlation Between Electronic and Paper</a:t>
            </a:r>
          </a:p>
          <a:p>
            <a:pPr lvl="1"/>
            <a:r>
              <a:rPr lang="en-US" altLang="en-US" dirty="0">
                <a:solidFill>
                  <a:schemeClr val="tx1"/>
                </a:solidFill>
              </a:rPr>
              <a:t>Accuracy of Inputs to and Outputs from HPLC Instruments not Checked </a:t>
            </a:r>
          </a:p>
          <a:p>
            <a:pPr lvl="1"/>
            <a:r>
              <a:rPr lang="en-US" altLang="en-US" dirty="0">
                <a:solidFill>
                  <a:schemeClr val="tx1"/>
                </a:solidFill>
              </a:rPr>
              <a:t>Databases for Data Analysis and Other Tracking and Trending Functions not Validated (W-179)</a:t>
            </a:r>
          </a:p>
          <a:p>
            <a:pPr lvl="1"/>
            <a:r>
              <a:rPr lang="en-US" altLang="en-US" dirty="0">
                <a:solidFill>
                  <a:schemeClr val="tx1"/>
                </a:solidFill>
              </a:rPr>
              <a:t>Electronic Raw Data not Saved </a:t>
            </a:r>
          </a:p>
          <a:p>
            <a:pPr lvl="1"/>
            <a:r>
              <a:rPr lang="en-US" altLang="en-US" dirty="0">
                <a:solidFill>
                  <a:schemeClr val="tx1"/>
                </a:solidFill>
              </a:rPr>
              <a:t>Part 11 Advice for Hybrid Complaint Management Data Base (W-166)</a:t>
            </a:r>
          </a:p>
          <a:p>
            <a:pPr lvl="1"/>
            <a:r>
              <a:rPr lang="en-US" altLang="en-US" dirty="0">
                <a:solidFill>
                  <a:schemeClr val="tx1"/>
                </a:solidFill>
              </a:rPr>
              <a:t>Electronic Data Changed After Approval by the Supervisor (W-165)</a:t>
            </a:r>
          </a:p>
          <a:p>
            <a:pPr lvl="1"/>
            <a:r>
              <a:rPr lang="en-US" altLang="en-US" dirty="0">
                <a:solidFill>
                  <a:schemeClr val="tx1"/>
                </a:solidFill>
              </a:rPr>
              <a:t>Falsified Electronic Records Generated in Tests of Drugs Led to Bankruptcy of a Drug Manufacturer </a:t>
            </a:r>
          </a:p>
          <a:p>
            <a:pPr lvl="1"/>
            <a:r>
              <a:rPr lang="en-US" altLang="en-US" dirty="0">
                <a:solidFill>
                  <a:schemeClr val="tx1"/>
                </a:solidFill>
              </a:rPr>
              <a:t>No Formal Risk Analysis after Software Changes</a:t>
            </a:r>
          </a:p>
          <a:p>
            <a:pPr lvl="1"/>
            <a:r>
              <a:rPr lang="en-US" altLang="en-US" dirty="0">
                <a:solidFill>
                  <a:schemeClr val="tx1"/>
                </a:solidFill>
              </a:rPr>
              <a:t>No Revalidation after Software Changes </a:t>
            </a:r>
          </a:p>
          <a:p>
            <a:pPr lvl="1"/>
            <a:r>
              <a:rPr lang="en-US" altLang="en-US" dirty="0">
                <a:solidFill>
                  <a:schemeClr val="tx1"/>
                </a:solidFill>
              </a:rPr>
              <a:t>No Backup Procedures and No Validation of Computer Systems (W-138)</a:t>
            </a:r>
          </a:p>
          <a:p>
            <a:pPr lvl="1"/>
            <a:r>
              <a:rPr lang="en-US" altLang="en-US" dirty="0">
                <a:solidFill>
                  <a:schemeClr val="tx1"/>
                </a:solidFill>
              </a:rPr>
              <a:t> Software not Revalidated after Changes </a:t>
            </a:r>
          </a:p>
          <a:p>
            <a:pPr lvl="1"/>
            <a:r>
              <a:rPr lang="en-US" altLang="en-US" dirty="0">
                <a:solidFill>
                  <a:schemeClr val="tx1"/>
                </a:solidFill>
              </a:rPr>
              <a:t>FDA Presentation: Electronic Data Integrity and Fraud - Another Looming </a:t>
            </a:r>
            <a:r>
              <a:rPr lang="en-US" altLang="en-US" dirty="0" smtClean="0">
                <a:solidFill>
                  <a:schemeClr val="tx1"/>
                </a:solidFill>
              </a:rPr>
              <a:t>Crisis? </a:t>
            </a:r>
            <a:endParaRPr lang="en-US" altLang="en-US" dirty="0">
              <a:solidFill>
                <a:schemeClr val="tx1"/>
              </a:solidFill>
            </a:endParaRPr>
          </a:p>
          <a:p>
            <a:pPr lvl="1"/>
            <a:endParaRPr lang="en-US" altLang="en-US" dirty="0">
              <a:solidFill>
                <a:schemeClr val="tx1"/>
              </a:solidFill>
            </a:endParaRPr>
          </a:p>
        </p:txBody>
      </p:sp>
      <p:sp>
        <p:nvSpPr>
          <p:cNvPr id="2" name="Rectangle 1"/>
          <p:cNvSpPr/>
          <p:nvPr/>
        </p:nvSpPr>
        <p:spPr>
          <a:xfrm>
            <a:off x="730681" y="6642556"/>
            <a:ext cx="7445829" cy="215444"/>
          </a:xfrm>
          <a:prstGeom prst="rect">
            <a:avLst/>
          </a:prstGeom>
        </p:spPr>
        <p:txBody>
          <a:bodyPr wrap="square">
            <a:spAutoFit/>
          </a:bodyPr>
          <a:lstStyle/>
          <a:p>
            <a:r>
              <a:rPr lang="en-US" sz="800" dirty="0"/>
              <a:t>http://www.labcompliance.com/solutions/expert_advice/part11/fda_inspections_2004-2007.aspx</a:t>
            </a:r>
          </a:p>
        </p:txBody>
      </p:sp>
      <p:cxnSp>
        <p:nvCxnSpPr>
          <p:cNvPr id="5" name="直接连接符 4"/>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1172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dirty="0"/>
              <a:t>Part 11 Issues</a:t>
            </a:r>
          </a:p>
        </p:txBody>
      </p:sp>
      <p:sp>
        <p:nvSpPr>
          <p:cNvPr id="20483" name="Rectangle 3"/>
          <p:cNvSpPr>
            <a:spLocks noGrp="1" noChangeArrowheads="1"/>
          </p:cNvSpPr>
          <p:nvPr>
            <p:ph idx="1"/>
          </p:nvPr>
        </p:nvSpPr>
        <p:spPr/>
        <p:txBody>
          <a:bodyPr/>
          <a:lstStyle/>
          <a:p>
            <a:pPr>
              <a:lnSpc>
                <a:spcPct val="90000"/>
              </a:lnSpc>
            </a:pPr>
            <a:r>
              <a:rPr lang="en-US" altLang="en-US" dirty="0">
                <a:solidFill>
                  <a:schemeClr val="tx1"/>
                </a:solidFill>
              </a:rPr>
              <a:t>Audit Trails – </a:t>
            </a:r>
            <a:r>
              <a:rPr lang="en-US" altLang="en-US" dirty="0" smtClean="0">
                <a:solidFill>
                  <a:schemeClr val="tx1"/>
                </a:solidFill>
              </a:rPr>
              <a:t>How much?</a:t>
            </a:r>
            <a:endParaRPr lang="en-US" altLang="en-US" dirty="0">
              <a:solidFill>
                <a:schemeClr val="tx1"/>
              </a:solidFill>
            </a:endParaRPr>
          </a:p>
          <a:p>
            <a:pPr>
              <a:lnSpc>
                <a:spcPct val="90000"/>
              </a:lnSpc>
            </a:pPr>
            <a:r>
              <a:rPr lang="en-US" altLang="en-US" dirty="0">
                <a:solidFill>
                  <a:schemeClr val="tx1"/>
                </a:solidFill>
              </a:rPr>
              <a:t>Vague – Interpretation differences are substantial in terms of cost and audit </a:t>
            </a:r>
            <a:r>
              <a:rPr lang="en-US" altLang="en-US" dirty="0" smtClean="0">
                <a:solidFill>
                  <a:schemeClr val="tx1"/>
                </a:solidFill>
              </a:rPr>
              <a:t>issues</a:t>
            </a:r>
          </a:p>
          <a:p>
            <a:pPr>
              <a:lnSpc>
                <a:spcPct val="90000"/>
              </a:lnSpc>
            </a:pPr>
            <a:r>
              <a:rPr lang="en-US" altLang="en-US" dirty="0" smtClean="0">
                <a:solidFill>
                  <a:schemeClr val="tx1"/>
                </a:solidFill>
              </a:rPr>
              <a:t>Different interpretations from company to company</a:t>
            </a:r>
            <a:endParaRPr lang="en-US" altLang="en-US" dirty="0">
              <a:solidFill>
                <a:schemeClr val="tx1"/>
              </a:solidFill>
            </a:endParaRPr>
          </a:p>
          <a:p>
            <a:pPr>
              <a:lnSpc>
                <a:spcPct val="90000"/>
              </a:lnSpc>
            </a:pPr>
            <a:r>
              <a:rPr lang="en-US" altLang="en-US" dirty="0" smtClean="0">
                <a:solidFill>
                  <a:schemeClr val="tx1"/>
                </a:solidFill>
              </a:rPr>
              <a:t>Maintaining </a:t>
            </a:r>
            <a:r>
              <a:rPr lang="en-US" altLang="en-US" dirty="0">
                <a:solidFill>
                  <a:schemeClr val="tx1"/>
                </a:solidFill>
              </a:rPr>
              <a:t>original and copies of electronic </a:t>
            </a:r>
            <a:r>
              <a:rPr lang="en-US" altLang="en-US" dirty="0" smtClean="0">
                <a:solidFill>
                  <a:schemeClr val="tx1"/>
                </a:solidFill>
              </a:rPr>
              <a:t>records </a:t>
            </a:r>
            <a:r>
              <a:rPr lang="en-US" altLang="en-US" dirty="0">
                <a:solidFill>
                  <a:schemeClr val="tx1"/>
                </a:solidFill>
              </a:rPr>
              <a:t>– </a:t>
            </a:r>
            <a:r>
              <a:rPr lang="en-US" altLang="en-US" dirty="0" smtClean="0">
                <a:solidFill>
                  <a:schemeClr val="tx1"/>
                </a:solidFill>
              </a:rPr>
              <a:t>Technology </a:t>
            </a:r>
            <a:r>
              <a:rPr lang="en-US" altLang="en-US" dirty="0">
                <a:solidFill>
                  <a:schemeClr val="tx1"/>
                </a:solidFill>
              </a:rPr>
              <a:t>obsolescence</a:t>
            </a:r>
          </a:p>
          <a:p>
            <a:pPr>
              <a:lnSpc>
                <a:spcPct val="90000"/>
              </a:lnSpc>
              <a:buFontTx/>
              <a:buNone/>
            </a:pPr>
            <a:endParaRPr lang="en-US" altLang="en-US" dirty="0">
              <a:solidFill>
                <a:schemeClr val="tx1"/>
              </a:solidFill>
            </a:endParaRP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782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a:t>Part 11 Advantages</a:t>
            </a:r>
          </a:p>
        </p:txBody>
      </p:sp>
      <p:sp>
        <p:nvSpPr>
          <p:cNvPr id="21507" name="Rectangle 3"/>
          <p:cNvSpPr>
            <a:spLocks noGrp="1" noChangeArrowheads="1"/>
          </p:cNvSpPr>
          <p:nvPr>
            <p:ph idx="1"/>
          </p:nvPr>
        </p:nvSpPr>
        <p:spPr>
          <a:xfrm>
            <a:off x="609600" y="1600200"/>
            <a:ext cx="10972800" cy="3332018"/>
          </a:xfrm>
        </p:spPr>
        <p:txBody>
          <a:bodyPr/>
          <a:lstStyle/>
          <a:p>
            <a:r>
              <a:rPr lang="en-US" altLang="en-US" dirty="0">
                <a:solidFill>
                  <a:schemeClr val="tx1"/>
                </a:solidFill>
              </a:rPr>
              <a:t>Speed, audit ability and accountability</a:t>
            </a:r>
          </a:p>
          <a:p>
            <a:r>
              <a:rPr lang="en-US" altLang="en-US" dirty="0">
                <a:solidFill>
                  <a:schemeClr val="tx1"/>
                </a:solidFill>
              </a:rPr>
              <a:t>Paperless records and collection and storage</a:t>
            </a:r>
          </a:p>
          <a:p>
            <a:r>
              <a:rPr lang="en-US" altLang="en-US" dirty="0">
                <a:solidFill>
                  <a:schemeClr val="tx1"/>
                </a:solidFill>
              </a:rPr>
              <a:t>Data guarantees</a:t>
            </a:r>
          </a:p>
          <a:p>
            <a:pPr lvl="1"/>
            <a:r>
              <a:rPr lang="en-US" altLang="en-US" dirty="0">
                <a:solidFill>
                  <a:schemeClr val="tx1"/>
                </a:solidFill>
              </a:rPr>
              <a:t>Authenticity, D</a:t>
            </a:r>
            <a:r>
              <a:rPr lang="en-US" altLang="en-US" dirty="0" smtClean="0">
                <a:solidFill>
                  <a:schemeClr val="tx1"/>
                </a:solidFill>
              </a:rPr>
              <a:t>ata </a:t>
            </a:r>
            <a:r>
              <a:rPr lang="en-US" altLang="en-US" dirty="0">
                <a:solidFill>
                  <a:schemeClr val="tx1"/>
                </a:solidFill>
              </a:rPr>
              <a:t>i</a:t>
            </a:r>
            <a:r>
              <a:rPr lang="en-US" altLang="en-US" dirty="0" smtClean="0">
                <a:solidFill>
                  <a:schemeClr val="tx1"/>
                </a:solidFill>
              </a:rPr>
              <a:t>ntegrity</a:t>
            </a:r>
            <a:r>
              <a:rPr lang="en-US" altLang="en-US" dirty="0">
                <a:solidFill>
                  <a:schemeClr val="tx1"/>
                </a:solidFill>
              </a:rPr>
              <a:t>, </a:t>
            </a:r>
            <a:r>
              <a:rPr lang="en-US" altLang="en-US" dirty="0" smtClean="0">
                <a:solidFill>
                  <a:schemeClr val="tx1"/>
                </a:solidFill>
              </a:rPr>
              <a:t>Non-repudiation</a:t>
            </a:r>
            <a:r>
              <a:rPr lang="en-US" altLang="en-US" dirty="0">
                <a:solidFill>
                  <a:schemeClr val="tx1"/>
                </a:solidFill>
              </a:rPr>
              <a:t>, </a:t>
            </a:r>
            <a:r>
              <a:rPr lang="en-US" altLang="en-US" dirty="0" smtClean="0">
                <a:solidFill>
                  <a:schemeClr val="tx1"/>
                </a:solidFill>
              </a:rPr>
              <a:t>Confidentiality </a:t>
            </a:r>
            <a:r>
              <a:rPr lang="en-US" altLang="en-US" dirty="0">
                <a:solidFill>
                  <a:schemeClr val="tx1"/>
                </a:solidFill>
              </a:rPr>
              <a:t>of records</a:t>
            </a:r>
          </a:p>
          <a:p>
            <a:r>
              <a:rPr lang="en-US" altLang="en-US" dirty="0">
                <a:solidFill>
                  <a:schemeClr val="tx1"/>
                </a:solidFill>
              </a:rPr>
              <a:t>Electronic record audit trail</a:t>
            </a:r>
          </a:p>
          <a:p>
            <a:r>
              <a:rPr lang="en-US" altLang="en-US" dirty="0">
                <a:solidFill>
                  <a:schemeClr val="tx1"/>
                </a:solidFill>
              </a:rPr>
              <a:t>Easy access to electronic records</a:t>
            </a: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930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Implementing CFR 21 Part 11</a:t>
            </a:r>
            <a:endParaRPr lang="en-US" dirty="0"/>
          </a:p>
        </p:txBody>
      </p:sp>
      <p:sp>
        <p:nvSpPr>
          <p:cNvPr id="3" name="Content Placeholder 2"/>
          <p:cNvSpPr>
            <a:spLocks noGrp="1"/>
          </p:cNvSpPr>
          <p:nvPr>
            <p:ph idx="1"/>
          </p:nvPr>
        </p:nvSpPr>
        <p:spPr>
          <a:xfrm>
            <a:off x="609600" y="1600200"/>
            <a:ext cx="10972800" cy="3193473"/>
          </a:xfrm>
        </p:spPr>
        <p:txBody>
          <a:bodyPr/>
          <a:lstStyle/>
          <a:p>
            <a:r>
              <a:rPr lang="en-US" dirty="0" smtClean="0">
                <a:solidFill>
                  <a:schemeClr val="tx1"/>
                </a:solidFill>
              </a:rPr>
              <a:t>All systems that manage data for clinical </a:t>
            </a:r>
            <a:r>
              <a:rPr lang="en-US" dirty="0"/>
              <a:t>t</a:t>
            </a:r>
            <a:r>
              <a:rPr lang="en-US" dirty="0" smtClean="0">
                <a:solidFill>
                  <a:schemeClr val="tx1"/>
                </a:solidFill>
              </a:rPr>
              <a:t>rials need to be compliant</a:t>
            </a:r>
          </a:p>
          <a:p>
            <a:r>
              <a:rPr lang="en-US" dirty="0" smtClean="0">
                <a:solidFill>
                  <a:schemeClr val="tx1"/>
                </a:solidFill>
              </a:rPr>
              <a:t>Need to have your </a:t>
            </a:r>
            <a:r>
              <a:rPr lang="en-US" dirty="0" smtClean="0"/>
              <a:t>organization</a:t>
            </a:r>
            <a:r>
              <a:rPr lang="en-US" dirty="0" smtClean="0">
                <a:solidFill>
                  <a:schemeClr val="tx1"/>
                </a:solidFill>
              </a:rPr>
              <a:t>’s interpretation of Part 11 documented and how you plan to move forward with it</a:t>
            </a:r>
          </a:p>
          <a:p>
            <a:pPr lvl="1"/>
            <a:r>
              <a:rPr lang="en-US" dirty="0" smtClean="0">
                <a:solidFill>
                  <a:schemeClr val="tx1"/>
                </a:solidFill>
              </a:rPr>
              <a:t>Creation of a checklist for ensuring Part 11</a:t>
            </a:r>
          </a:p>
          <a:p>
            <a:r>
              <a:rPr lang="en-US" dirty="0" smtClean="0">
                <a:solidFill>
                  <a:schemeClr val="tx1"/>
                </a:solidFill>
              </a:rPr>
              <a:t>Don’t create documents just to meet Part 11 </a:t>
            </a:r>
            <a:r>
              <a:rPr lang="en-US" dirty="0">
                <a:solidFill>
                  <a:schemeClr val="tx1"/>
                </a:solidFill>
              </a:rPr>
              <a:t>M</a:t>
            </a:r>
            <a:r>
              <a:rPr lang="en-US" dirty="0" smtClean="0">
                <a:solidFill>
                  <a:schemeClr val="tx1"/>
                </a:solidFill>
              </a:rPr>
              <a:t>ake sure that you take advantage of what it does to build in data integrity	</a:t>
            </a:r>
          </a:p>
          <a:p>
            <a:endParaRPr lang="en-US" dirty="0">
              <a:solidFill>
                <a:schemeClr val="tx1"/>
              </a:solidFill>
            </a:endParaRPr>
          </a:p>
        </p:txBody>
      </p:sp>
      <p:cxnSp>
        <p:nvCxnSpPr>
          <p:cNvPr id="5" name="直接连接符 4"/>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1239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730" y="135416"/>
            <a:ext cx="10972800" cy="1143000"/>
          </a:xfrm>
        </p:spPr>
        <p:txBody>
          <a:bodyPr/>
          <a:lstStyle/>
          <a:p>
            <a:r>
              <a:rPr lang="en-US" dirty="0" smtClean="0"/>
              <a:t>21 CFR Part 11 Checklist</a:t>
            </a:r>
            <a:endParaRPr lang="en-US" dirty="0"/>
          </a:p>
        </p:txBody>
      </p:sp>
      <p:cxnSp>
        <p:nvCxnSpPr>
          <p:cNvPr id="5" name="直接连接符 4"/>
          <p:cNvCxnSpPr/>
          <p:nvPr/>
        </p:nvCxnSpPr>
        <p:spPr>
          <a:xfrm>
            <a:off x="591669" y="1278416"/>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7" name="Rectangle 2"/>
          <p:cNvSpPr>
            <a:spLocks noChangeArrowheads="1"/>
          </p:cNvSpPr>
          <p:nvPr/>
        </p:nvSpPr>
        <p:spPr bwMode="auto">
          <a:xfrm>
            <a:off x="3867151" y="2519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9" name="图片 8"/>
          <p:cNvPicPr>
            <a:picLocks noChangeAspect="1"/>
          </p:cNvPicPr>
          <p:nvPr/>
        </p:nvPicPr>
        <p:blipFill>
          <a:blip r:embed="rId2"/>
          <a:stretch>
            <a:fillRect/>
          </a:stretch>
        </p:blipFill>
        <p:spPr>
          <a:xfrm>
            <a:off x="3437" y="1179406"/>
            <a:ext cx="5805693" cy="4984400"/>
          </a:xfrm>
          <a:prstGeom prst="rect">
            <a:avLst/>
          </a:prstGeom>
        </p:spPr>
      </p:pic>
      <p:pic>
        <p:nvPicPr>
          <p:cNvPr id="10" name="图片 9"/>
          <p:cNvPicPr>
            <a:picLocks noChangeAspect="1"/>
          </p:cNvPicPr>
          <p:nvPr/>
        </p:nvPicPr>
        <p:blipFill>
          <a:blip r:embed="rId3"/>
          <a:stretch>
            <a:fillRect/>
          </a:stretch>
        </p:blipFill>
        <p:spPr>
          <a:xfrm>
            <a:off x="5809130" y="2205865"/>
            <a:ext cx="6425370" cy="4652135"/>
          </a:xfrm>
          <a:prstGeom prst="rect">
            <a:avLst/>
          </a:prstGeom>
        </p:spPr>
      </p:pic>
    </p:spTree>
    <p:extLst>
      <p:ext uri="{BB962C8B-B14F-4D97-AF65-F5344CB8AC3E}">
        <p14:creationId xmlns:p14="http://schemas.microsoft.com/office/powerpoint/2010/main" val="2809116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smtClean="0"/>
              <a:t>Summary</a:t>
            </a:r>
            <a:endParaRPr lang="en-US" altLang="en-US" dirty="0"/>
          </a:p>
        </p:txBody>
      </p:sp>
      <p:sp>
        <p:nvSpPr>
          <p:cNvPr id="25603" name="Rectangle 3"/>
          <p:cNvSpPr>
            <a:spLocks noGrp="1" noChangeArrowheads="1"/>
          </p:cNvSpPr>
          <p:nvPr>
            <p:ph idx="1"/>
          </p:nvPr>
        </p:nvSpPr>
        <p:spPr>
          <a:xfrm>
            <a:off x="609600" y="1600200"/>
            <a:ext cx="10972800" cy="3512127"/>
          </a:xfrm>
        </p:spPr>
        <p:txBody>
          <a:bodyPr/>
          <a:lstStyle/>
          <a:p>
            <a:pPr>
              <a:lnSpc>
                <a:spcPct val="90000"/>
              </a:lnSpc>
            </a:pPr>
            <a:r>
              <a:rPr lang="en-US" altLang="en-US" dirty="0" smtClean="0">
                <a:solidFill>
                  <a:schemeClr val="tx1"/>
                </a:solidFill>
              </a:rPr>
              <a:t>Part 11 is important to all systems in Clinical Trials</a:t>
            </a:r>
            <a:endParaRPr lang="en-US" altLang="en-US" dirty="0">
              <a:solidFill>
                <a:schemeClr val="tx1"/>
              </a:solidFill>
            </a:endParaRPr>
          </a:p>
          <a:p>
            <a:pPr lvl="1">
              <a:lnSpc>
                <a:spcPct val="90000"/>
              </a:lnSpc>
            </a:pPr>
            <a:r>
              <a:rPr lang="en-US" altLang="en-US" dirty="0" smtClean="0">
                <a:solidFill>
                  <a:schemeClr val="tx1"/>
                </a:solidFill>
              </a:rPr>
              <a:t>Electronic </a:t>
            </a:r>
            <a:r>
              <a:rPr lang="en-US" altLang="en-US" dirty="0">
                <a:solidFill>
                  <a:schemeClr val="tx1"/>
                </a:solidFill>
              </a:rPr>
              <a:t>data collection </a:t>
            </a:r>
            <a:r>
              <a:rPr lang="en-US" altLang="en-US" dirty="0" smtClean="0">
                <a:solidFill>
                  <a:schemeClr val="tx1"/>
                </a:solidFill>
              </a:rPr>
              <a:t>and eClinical systems</a:t>
            </a:r>
          </a:p>
          <a:p>
            <a:pPr>
              <a:lnSpc>
                <a:spcPct val="90000"/>
              </a:lnSpc>
            </a:pPr>
            <a:r>
              <a:rPr lang="en-US" altLang="en-US" dirty="0" smtClean="0">
                <a:solidFill>
                  <a:schemeClr val="tx1"/>
                </a:solidFill>
              </a:rPr>
              <a:t>Ensure all your vendors document how the system is Part 11 compliant</a:t>
            </a:r>
          </a:p>
          <a:p>
            <a:pPr>
              <a:lnSpc>
                <a:spcPct val="90000"/>
              </a:lnSpc>
            </a:pPr>
            <a:r>
              <a:rPr lang="en-US" altLang="en-US" dirty="0" smtClean="0">
                <a:solidFill>
                  <a:schemeClr val="tx1"/>
                </a:solidFill>
              </a:rPr>
              <a:t>Be prepared for audits</a:t>
            </a:r>
          </a:p>
          <a:p>
            <a:pPr lvl="1">
              <a:lnSpc>
                <a:spcPct val="90000"/>
              </a:lnSpc>
            </a:pPr>
            <a:r>
              <a:rPr lang="en-US" altLang="zh-CN" dirty="0" smtClean="0"/>
              <a:t>Administrative controls</a:t>
            </a:r>
          </a:p>
          <a:p>
            <a:pPr lvl="1">
              <a:lnSpc>
                <a:spcPct val="90000"/>
              </a:lnSpc>
            </a:pPr>
            <a:r>
              <a:rPr lang="en-US" altLang="zh-CN" dirty="0" smtClean="0">
                <a:solidFill>
                  <a:schemeClr val="tx1"/>
                </a:solidFill>
              </a:rPr>
              <a:t>Procedur</a:t>
            </a:r>
            <a:r>
              <a:rPr lang="en-US" altLang="zh-CN" dirty="0" smtClean="0"/>
              <a:t>al controls</a:t>
            </a:r>
          </a:p>
          <a:p>
            <a:pPr lvl="1">
              <a:lnSpc>
                <a:spcPct val="90000"/>
              </a:lnSpc>
            </a:pPr>
            <a:r>
              <a:rPr lang="en-US" altLang="en-US" dirty="0" smtClean="0">
                <a:solidFill>
                  <a:schemeClr val="tx1"/>
                </a:solidFill>
              </a:rPr>
              <a:t>Technical controls</a:t>
            </a:r>
          </a:p>
          <a:p>
            <a:pPr>
              <a:lnSpc>
                <a:spcPct val="90000"/>
              </a:lnSpc>
            </a:pPr>
            <a:r>
              <a:rPr lang="en-US" altLang="en-US" dirty="0" smtClean="0">
                <a:solidFill>
                  <a:schemeClr val="tx1"/>
                </a:solidFill>
              </a:rPr>
              <a:t>Quality &amp; integrity are key outcomes of Part 11</a:t>
            </a:r>
            <a:endParaRPr lang="en-US" altLang="en-US" dirty="0">
              <a:solidFill>
                <a:schemeClr val="tx1"/>
              </a:solidFill>
            </a:endParaRP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6922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413322"/>
            <a:ext cx="10972800" cy="1143000"/>
          </a:xfrm>
        </p:spPr>
        <p:txBody>
          <a:bodyPr/>
          <a:lstStyle/>
          <a:p>
            <a:r>
              <a:rPr lang="en-US" altLang="zh-CN" dirty="0" smtClean="0"/>
              <a:t>Topics</a:t>
            </a:r>
            <a:endParaRPr lang="en-US" altLang="en-US" dirty="0"/>
          </a:p>
        </p:txBody>
      </p:sp>
      <p:sp>
        <p:nvSpPr>
          <p:cNvPr id="5123" name="Rectangle 3"/>
          <p:cNvSpPr>
            <a:spLocks noGrp="1" noChangeArrowheads="1"/>
          </p:cNvSpPr>
          <p:nvPr>
            <p:ph idx="1"/>
          </p:nvPr>
        </p:nvSpPr>
        <p:spPr>
          <a:xfrm>
            <a:off x="609600" y="1556322"/>
            <a:ext cx="10972800" cy="4756150"/>
          </a:xfrm>
        </p:spPr>
        <p:txBody>
          <a:bodyPr>
            <a:normAutofit/>
          </a:bodyPr>
          <a:lstStyle/>
          <a:p>
            <a:pPr marL="514350" indent="-514350">
              <a:buAutoNum type="arabicPeriod"/>
            </a:pPr>
            <a:r>
              <a:rPr lang="en-US" altLang="zh-CN" sz="28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What is Part 11</a:t>
            </a:r>
            <a:endParaRPr lang="en-US"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514350" indent="-514350">
              <a:buAutoNum type="arabicPeriod"/>
            </a:pPr>
            <a:r>
              <a:rPr lang="en-US" altLang="en-US" sz="28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Background</a:t>
            </a:r>
          </a:p>
          <a:p>
            <a:pPr marL="514350" indent="-514350">
              <a:buAutoNum type="arabicPeriod"/>
            </a:pPr>
            <a:r>
              <a:rPr lang="en-US" altLang="en-US" sz="2800" dirty="0" smtClean="0">
                <a:latin typeface="Arial Unicode MS" panose="020B0604020202020204" pitchFamily="34" charset="-122"/>
                <a:ea typeface="Arial Unicode MS" panose="020B0604020202020204" pitchFamily="34" charset="-122"/>
                <a:cs typeface="Arial Unicode MS" panose="020B0604020202020204" pitchFamily="34" charset="-122"/>
              </a:rPr>
              <a:t>Scope and Component </a:t>
            </a:r>
            <a:r>
              <a:rPr lang="en-US" altLang="en-US" sz="2800" dirty="0">
                <a:latin typeface="Arial Unicode MS" panose="020B0604020202020204" pitchFamily="34" charset="-122"/>
                <a:ea typeface="Arial Unicode MS" panose="020B0604020202020204" pitchFamily="34" charset="-122"/>
                <a:cs typeface="Arial Unicode MS" panose="020B0604020202020204" pitchFamily="34" charset="-122"/>
              </a:rPr>
              <a:t>R</a:t>
            </a:r>
            <a:r>
              <a:rPr lang="en-US" altLang="en-US" sz="2800" dirty="0" smtClean="0">
                <a:latin typeface="Arial Unicode MS" panose="020B0604020202020204" pitchFamily="34" charset="-122"/>
                <a:ea typeface="Arial Unicode MS" panose="020B0604020202020204" pitchFamily="34" charset="-122"/>
                <a:cs typeface="Arial Unicode MS" panose="020B0604020202020204" pitchFamily="34" charset="-122"/>
              </a:rPr>
              <a:t>equirements</a:t>
            </a:r>
          </a:p>
          <a:p>
            <a:pPr marL="514350" indent="-514350">
              <a:buAutoNum type="arabicPeriod"/>
            </a:pPr>
            <a:r>
              <a:rPr lang="da-DK"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FDA 21CFR11 </a:t>
            </a:r>
            <a:r>
              <a:rPr lang="da-DK"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rPr>
              <a:t>Inspection </a:t>
            </a:r>
            <a:r>
              <a:rPr lang="da-DK" altLang="zh-CN" sz="2800" dirty="0">
                <a:latin typeface="Arial Unicode MS" panose="020B0604020202020204" pitchFamily="34" charset="-122"/>
                <a:ea typeface="Arial Unicode MS" panose="020B0604020202020204" pitchFamily="34" charset="-122"/>
                <a:cs typeface="Arial Unicode MS" panose="020B0604020202020204" pitchFamily="34" charset="-122"/>
              </a:rPr>
              <a:t>Q</a:t>
            </a:r>
            <a:r>
              <a:rPr lang="da-DK"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rPr>
              <a:t>uestions</a:t>
            </a:r>
          </a:p>
          <a:p>
            <a:pPr marL="514350" indent="-514350">
              <a:buAutoNum type="arabicPeriod"/>
            </a:pPr>
            <a:r>
              <a:rPr lang="da-DK"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rPr>
              <a:t>Implementing CFR Part 11</a:t>
            </a:r>
          </a:p>
          <a:p>
            <a:pPr marL="514350" indent="-514350">
              <a:buAutoNum type="arabicPeriod"/>
            </a:pPr>
            <a:r>
              <a:rPr lang="da-DK"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rPr>
              <a:t>Summary</a:t>
            </a:r>
          </a:p>
          <a:p>
            <a:pPr marL="0" indent="0">
              <a:buNone/>
            </a:pPr>
            <a:endParaRPr lang="da-DK"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514350" indent="-514350">
              <a:buAutoNum type="arabicPeriod"/>
            </a:pPr>
            <a:endParaRPr lang="en-US" altLang="en-US"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514350" indent="-514350">
              <a:buAutoNum type="arabicPeriod"/>
            </a:pPr>
            <a:endParaRPr lang="en-US" altLang="en-US" sz="28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514350" indent="-514350">
              <a:buAutoNum type="arabicPeriod"/>
            </a:pPr>
            <a:endParaRPr lang="en-US" altLang="en-US" sz="28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cxnSp>
        <p:nvCxnSpPr>
          <p:cNvPr id="3" name="直接连接符 2"/>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7020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413322"/>
            <a:ext cx="10972800" cy="1143000"/>
          </a:xfrm>
        </p:spPr>
        <p:txBody>
          <a:bodyPr/>
          <a:lstStyle/>
          <a:p>
            <a:r>
              <a:rPr lang="en-US" altLang="en-US" dirty="0" smtClean="0"/>
              <a:t>What is Part 11</a:t>
            </a:r>
            <a:endParaRPr lang="en-US" altLang="en-US" dirty="0"/>
          </a:p>
        </p:txBody>
      </p:sp>
      <p:sp>
        <p:nvSpPr>
          <p:cNvPr id="5123" name="Rectangle 3"/>
          <p:cNvSpPr>
            <a:spLocks noGrp="1" noChangeArrowheads="1"/>
          </p:cNvSpPr>
          <p:nvPr>
            <p:ph idx="1"/>
          </p:nvPr>
        </p:nvSpPr>
        <p:spPr>
          <a:xfrm>
            <a:off x="609600" y="1556322"/>
            <a:ext cx="10972800" cy="4756150"/>
          </a:xfrm>
        </p:spPr>
        <p:txBody>
          <a:bodyPr>
            <a:normAutofit/>
          </a:bodyPr>
          <a:lstStyle/>
          <a:p>
            <a:pPr marL="0" indent="0">
              <a:buNone/>
            </a:pPr>
            <a:r>
              <a:rPr lang="en-US" altLang="en-US" sz="2800" dirty="0" smtClean="0">
                <a:solidFill>
                  <a:schemeClr val="tx1"/>
                </a:solidFill>
                <a:latin typeface="Arial" charset="0"/>
                <a:cs typeface="Times New Roman" pitchFamily="18" charset="0"/>
              </a:rPr>
              <a:t>21 </a:t>
            </a:r>
            <a:r>
              <a:rPr lang="en-US" altLang="en-US" sz="2800" dirty="0">
                <a:solidFill>
                  <a:schemeClr val="tx1"/>
                </a:solidFill>
                <a:latin typeface="Arial" charset="0"/>
                <a:cs typeface="Times New Roman" pitchFamily="18" charset="0"/>
              </a:rPr>
              <a:t>CFR Part 11 (Part 11) applies to electronic records and electronic signatures that persons create, modify, maintain, archive, retrieve, or transmit under any records or signature requirement set forth in the Federal Food, Drug, and Cosmetic </a:t>
            </a:r>
            <a:r>
              <a:rPr lang="en-US" altLang="en-US" sz="2800" dirty="0" smtClean="0">
                <a:solidFill>
                  <a:schemeClr val="tx1"/>
                </a:solidFill>
                <a:latin typeface="Arial" charset="0"/>
                <a:cs typeface="Times New Roman" pitchFamily="18" charset="0"/>
              </a:rPr>
              <a:t>Act, </a:t>
            </a:r>
            <a:r>
              <a:rPr lang="en-US" altLang="en-US" sz="2800" dirty="0">
                <a:solidFill>
                  <a:schemeClr val="tx1"/>
                </a:solidFill>
                <a:latin typeface="Arial" charset="0"/>
                <a:cs typeface="Times New Roman" pitchFamily="18" charset="0"/>
              </a:rPr>
              <a:t>the Public Health Service </a:t>
            </a:r>
            <a:r>
              <a:rPr lang="en-US" altLang="en-US" sz="2800" dirty="0" smtClean="0">
                <a:solidFill>
                  <a:schemeClr val="tx1"/>
                </a:solidFill>
                <a:latin typeface="Arial" charset="0"/>
                <a:cs typeface="Times New Roman" pitchFamily="18" charset="0"/>
              </a:rPr>
              <a:t>Act, </a:t>
            </a:r>
            <a:r>
              <a:rPr lang="en-US" altLang="en-US" sz="2800" dirty="0">
                <a:solidFill>
                  <a:schemeClr val="tx1"/>
                </a:solidFill>
                <a:latin typeface="Arial" charset="0"/>
                <a:cs typeface="Times New Roman" pitchFamily="18" charset="0"/>
              </a:rPr>
              <a:t>or any FDA regulation</a:t>
            </a:r>
            <a:r>
              <a:rPr lang="en-US" altLang="en-US" sz="2800" dirty="0" smtClean="0">
                <a:solidFill>
                  <a:schemeClr val="tx1"/>
                </a:solidFill>
                <a:latin typeface="Arial" charset="0"/>
                <a:cs typeface="Times New Roman" pitchFamily="18" charset="0"/>
              </a:rPr>
              <a:t>.</a:t>
            </a:r>
            <a:endParaRPr lang="en-US" altLang="en-US" sz="2800" dirty="0">
              <a:solidFill>
                <a:schemeClr val="tx1"/>
              </a:solidFill>
              <a:latin typeface="Arial" charset="0"/>
              <a:cs typeface="Times New Roman" pitchFamily="18" charset="0"/>
            </a:endParaRPr>
          </a:p>
        </p:txBody>
      </p:sp>
      <p:cxnSp>
        <p:nvCxnSpPr>
          <p:cNvPr id="3" name="直接连接符 2"/>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2668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zh-CN" dirty="0" smtClean="0"/>
              <a:t>Other </a:t>
            </a:r>
            <a:r>
              <a:rPr lang="en-US" altLang="en-US" dirty="0" smtClean="0"/>
              <a:t>Names in the industry</a:t>
            </a:r>
            <a:endParaRPr lang="en-US" altLang="en-US" dirty="0"/>
          </a:p>
        </p:txBody>
      </p:sp>
      <p:sp>
        <p:nvSpPr>
          <p:cNvPr id="3075" name="Rectangle 3"/>
          <p:cNvSpPr>
            <a:spLocks noGrp="1" noChangeArrowheads="1"/>
          </p:cNvSpPr>
          <p:nvPr>
            <p:ph idx="1"/>
          </p:nvPr>
        </p:nvSpPr>
        <p:spPr>
          <a:xfrm>
            <a:off x="609599" y="1394958"/>
            <a:ext cx="11582400" cy="4798402"/>
          </a:xfrm>
        </p:spPr>
        <p:txBody>
          <a:bodyPr>
            <a:normAutofit/>
          </a:bodyPr>
          <a:lstStyle/>
          <a:p>
            <a:pPr>
              <a:buFont typeface="Wingdings" panose="05000000000000000000" pitchFamily="2" charset="2"/>
              <a:buChar char="Ø"/>
            </a:pPr>
            <a:r>
              <a:rPr lang="en-US" altLang="en-US" sz="2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Official Name</a:t>
            </a:r>
          </a:p>
          <a:p>
            <a:pPr marL="457200" lvl="1" indent="0">
              <a:buNone/>
            </a:pPr>
            <a:r>
              <a:rPr lang="en-US" altLang="en-US" sz="2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US </a:t>
            </a:r>
            <a:r>
              <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Food </a:t>
            </a:r>
            <a:r>
              <a:rPr lang="en-US" altLang="en-US" sz="2400" b="1"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and</a:t>
            </a:r>
            <a:r>
              <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 Drug Administration Code of Federal Regulations, Title 21, Part </a:t>
            </a:r>
            <a:r>
              <a:rPr lang="en-US" altLang="en-US" sz="2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11  </a:t>
            </a:r>
            <a:endPar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0" indent="0">
              <a:buNone/>
            </a:pPr>
            <a:endParaRPr lang="en-US" altLang="en-US" sz="2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a:buFont typeface="Wingdings" panose="05000000000000000000" pitchFamily="2" charset="2"/>
              <a:buChar char="Ø"/>
            </a:pPr>
            <a:r>
              <a:rPr lang="en-US" altLang="en-US" sz="2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Other Names</a:t>
            </a:r>
          </a:p>
          <a:p>
            <a:pPr lvl="1"/>
            <a:r>
              <a:rPr lang="en-US" altLang="en-US" sz="2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21 </a:t>
            </a:r>
            <a:r>
              <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Code of Federal Regulation Part 11</a:t>
            </a:r>
          </a:p>
          <a:p>
            <a:pPr lvl="1"/>
            <a:r>
              <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21 CFR Part 11</a:t>
            </a:r>
          </a:p>
          <a:p>
            <a:pPr lvl="1"/>
            <a:r>
              <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Part 11</a:t>
            </a:r>
          </a:p>
          <a:p>
            <a:pPr lvl="1"/>
            <a:r>
              <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CFR Part </a:t>
            </a:r>
            <a:r>
              <a:rPr lang="en-US" altLang="en-US" sz="2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11</a:t>
            </a:r>
            <a:endParaRPr lang="en-US" altLang="en-US" sz="2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712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599" y="323676"/>
            <a:ext cx="10972800" cy="1143000"/>
          </a:xfrm>
        </p:spPr>
        <p:txBody>
          <a:bodyPr/>
          <a:lstStyle/>
          <a:p>
            <a:r>
              <a:rPr lang="en-US" altLang="zh-CN" dirty="0"/>
              <a:t>B</a:t>
            </a:r>
            <a:r>
              <a:rPr lang="en-US" altLang="zh-CN" dirty="0" smtClean="0"/>
              <a:t>ackground</a:t>
            </a:r>
            <a:endParaRPr lang="en-US" altLang="en-US" dirty="0"/>
          </a:p>
        </p:txBody>
      </p:sp>
      <p:sp>
        <p:nvSpPr>
          <p:cNvPr id="4099" name="Rectangle 3"/>
          <p:cNvSpPr>
            <a:spLocks noGrp="1" noChangeArrowheads="1"/>
          </p:cNvSpPr>
          <p:nvPr>
            <p:ph idx="1"/>
          </p:nvPr>
        </p:nvSpPr>
        <p:spPr>
          <a:xfrm>
            <a:off x="609599" y="1675145"/>
            <a:ext cx="11303999" cy="4756150"/>
          </a:xfrm>
        </p:spPr>
        <p:txBody>
          <a:bodyPr>
            <a:normAutofit fontScale="92500" lnSpcReduction="20000"/>
          </a:bodyPr>
          <a:lstStyle/>
          <a:p>
            <a:pPr>
              <a:lnSpc>
                <a:spcPct val="90000"/>
              </a:lnSpc>
            </a:pPr>
            <a:r>
              <a:rPr lang="en-US" altLang="zh-CN" dirty="0">
                <a:solidFill>
                  <a:schemeClr val="tx1"/>
                </a:solidFill>
              </a:rPr>
              <a:t>Computerized systems are widely used pharmaceutical industry from early development, clinical trials and manufactures</a:t>
            </a:r>
          </a:p>
          <a:p>
            <a:pPr>
              <a:lnSpc>
                <a:spcPct val="90000"/>
              </a:lnSpc>
            </a:pPr>
            <a:r>
              <a:rPr lang="en-US" altLang="zh-CN" dirty="0" smtClean="0">
                <a:solidFill>
                  <a:srgbClr val="FF0000"/>
                </a:solidFill>
              </a:rPr>
              <a:t>20</a:t>
            </a:r>
            <a:r>
              <a:rPr lang="en-US" altLang="zh-CN" baseline="30000" dirty="0" smtClean="0">
                <a:solidFill>
                  <a:srgbClr val="FF0000"/>
                </a:solidFill>
              </a:rPr>
              <a:t>th</a:t>
            </a:r>
            <a:r>
              <a:rPr lang="en-US" altLang="zh-CN" dirty="0" smtClean="0">
                <a:solidFill>
                  <a:srgbClr val="FF0000"/>
                </a:solidFill>
              </a:rPr>
              <a:t> </a:t>
            </a:r>
            <a:r>
              <a:rPr lang="en-US" altLang="zh-CN" dirty="0">
                <a:solidFill>
                  <a:srgbClr val="FF0000"/>
                </a:solidFill>
              </a:rPr>
              <a:t>August 1997, </a:t>
            </a:r>
            <a:r>
              <a:rPr lang="en-US" altLang="zh-CN" dirty="0" smtClean="0">
                <a:solidFill>
                  <a:srgbClr val="FF0000"/>
                </a:solidFill>
              </a:rPr>
              <a:t>FDA Title 21 CFR </a:t>
            </a:r>
            <a:r>
              <a:rPr lang="en-US" altLang="zh-CN" dirty="0">
                <a:solidFill>
                  <a:srgbClr val="FF0000"/>
                </a:solidFill>
              </a:rPr>
              <a:t>Part </a:t>
            </a:r>
            <a:r>
              <a:rPr lang="en-US" altLang="zh-CN" dirty="0" smtClean="0">
                <a:solidFill>
                  <a:srgbClr val="FF0000"/>
                </a:solidFill>
              </a:rPr>
              <a:t>11:Electric Records. Electric Signatures; Final Rule</a:t>
            </a:r>
            <a:r>
              <a:rPr lang="en-US" altLang="zh-CN" dirty="0" smtClean="0">
                <a:solidFill>
                  <a:schemeClr val="tx1"/>
                </a:solidFill>
              </a:rPr>
              <a:t> has initially published after industrial-FDA task force started in 1991</a:t>
            </a:r>
            <a:endParaRPr lang="en-US" altLang="zh-CN" dirty="0">
              <a:solidFill>
                <a:schemeClr val="tx1"/>
              </a:solidFill>
            </a:endParaRPr>
          </a:p>
          <a:p>
            <a:pPr lvl="1">
              <a:lnSpc>
                <a:spcPct val="90000"/>
              </a:lnSpc>
            </a:pPr>
            <a:r>
              <a:rPr lang="en-US" altLang="zh-CN" dirty="0" smtClean="0">
                <a:solidFill>
                  <a:schemeClr val="tx1"/>
                </a:solidFill>
              </a:rPr>
              <a:t>Provided criteria under which FDA will consider electric records to be equivalent to paper records and electric signature equivalent to traditional handwritten signature</a:t>
            </a:r>
          </a:p>
          <a:p>
            <a:pPr lvl="1">
              <a:lnSpc>
                <a:spcPct val="90000"/>
              </a:lnSpc>
            </a:pPr>
            <a:r>
              <a:rPr lang="en-US" altLang="zh-CN" dirty="0" smtClean="0">
                <a:solidFill>
                  <a:schemeClr val="tx1"/>
                </a:solidFill>
              </a:rPr>
              <a:t>High profile audit findings </a:t>
            </a:r>
          </a:p>
          <a:p>
            <a:pPr lvl="1">
              <a:lnSpc>
                <a:spcPct val="90000"/>
              </a:lnSpc>
            </a:pPr>
            <a:r>
              <a:rPr lang="en-US" altLang="zh-CN" dirty="0" smtClean="0"/>
              <a:t>Industrial complaints to wasting resources and non-value added</a:t>
            </a:r>
            <a:endParaRPr lang="en-US" altLang="zh-CN" dirty="0" smtClean="0">
              <a:solidFill>
                <a:schemeClr val="tx1"/>
              </a:solidFill>
            </a:endParaRPr>
          </a:p>
          <a:p>
            <a:pPr>
              <a:lnSpc>
                <a:spcPct val="90000"/>
              </a:lnSpc>
            </a:pPr>
            <a:r>
              <a:rPr lang="en-US" altLang="en-US" dirty="0" smtClean="0">
                <a:solidFill>
                  <a:srgbClr val="FF0000"/>
                </a:solidFill>
              </a:rPr>
              <a:t>August </a:t>
            </a:r>
            <a:r>
              <a:rPr lang="en-US" altLang="en-US" dirty="0">
                <a:solidFill>
                  <a:srgbClr val="FF0000"/>
                </a:solidFill>
              </a:rPr>
              <a:t>2003 </a:t>
            </a:r>
            <a:r>
              <a:rPr lang="en-US" altLang="en-US" dirty="0" smtClean="0">
                <a:solidFill>
                  <a:srgbClr val="FF0000"/>
                </a:solidFill>
              </a:rPr>
              <a:t>FDA: Guidance </a:t>
            </a:r>
            <a:r>
              <a:rPr lang="en-US" altLang="en-US" dirty="0">
                <a:solidFill>
                  <a:srgbClr val="FF0000"/>
                </a:solidFill>
              </a:rPr>
              <a:t>for </a:t>
            </a:r>
            <a:r>
              <a:rPr lang="en-US" altLang="en-US" dirty="0" smtClean="0">
                <a:solidFill>
                  <a:srgbClr val="FF0000"/>
                </a:solidFill>
              </a:rPr>
              <a:t>Industry Part </a:t>
            </a:r>
            <a:r>
              <a:rPr lang="en-US" altLang="en-US" dirty="0">
                <a:solidFill>
                  <a:srgbClr val="FF0000"/>
                </a:solidFill>
              </a:rPr>
              <a:t>11, Electronic </a:t>
            </a:r>
            <a:r>
              <a:rPr lang="en-US" altLang="en-US" dirty="0" smtClean="0">
                <a:solidFill>
                  <a:srgbClr val="FF0000"/>
                </a:solidFill>
              </a:rPr>
              <a:t>Records; Electronic </a:t>
            </a:r>
            <a:r>
              <a:rPr lang="en-US" altLang="en-US" dirty="0">
                <a:solidFill>
                  <a:srgbClr val="FF0000"/>
                </a:solidFill>
              </a:rPr>
              <a:t>Signatures — </a:t>
            </a:r>
            <a:r>
              <a:rPr lang="en-US" altLang="en-US" dirty="0" smtClean="0">
                <a:solidFill>
                  <a:srgbClr val="FF0000"/>
                </a:solidFill>
              </a:rPr>
              <a:t>Scope and Application</a:t>
            </a:r>
            <a:endParaRPr lang="en-US" altLang="en-US" dirty="0">
              <a:solidFill>
                <a:srgbClr val="FF0000"/>
              </a:solidFill>
            </a:endParaRPr>
          </a:p>
          <a:p>
            <a:pPr lvl="1">
              <a:lnSpc>
                <a:spcPct val="90000"/>
              </a:lnSpc>
            </a:pPr>
            <a:r>
              <a:rPr lang="en-US" altLang="zh-CN" dirty="0" smtClean="0">
                <a:solidFill>
                  <a:schemeClr val="tx1"/>
                </a:solidFill>
              </a:rPr>
              <a:t>Guideline is not law</a:t>
            </a:r>
          </a:p>
          <a:p>
            <a:pPr lvl="1">
              <a:lnSpc>
                <a:spcPct val="90000"/>
              </a:lnSpc>
            </a:pPr>
            <a:r>
              <a:rPr lang="en-US" altLang="zh-CN" dirty="0" smtClean="0"/>
              <a:t>FDA’s current thinking</a:t>
            </a:r>
          </a:p>
          <a:p>
            <a:pPr lvl="1">
              <a:lnSpc>
                <a:spcPct val="90000"/>
              </a:lnSpc>
            </a:pPr>
            <a:r>
              <a:rPr lang="en-US" altLang="zh-CN" dirty="0" smtClean="0">
                <a:solidFill>
                  <a:schemeClr val="tx1"/>
                </a:solidFill>
              </a:rPr>
              <a:t>In some areas, the 2003 guidance contradicted requirements in the 1997 Final Rule</a:t>
            </a:r>
          </a:p>
          <a:p>
            <a:pPr>
              <a:lnSpc>
                <a:spcPct val="90000"/>
              </a:lnSpc>
            </a:pPr>
            <a:r>
              <a:rPr lang="en-US" altLang="zh-CN" dirty="0" smtClean="0">
                <a:solidFill>
                  <a:srgbClr val="FF0000"/>
                </a:solidFill>
              </a:rPr>
              <a:t>2007 FDA</a:t>
            </a:r>
            <a:r>
              <a:rPr lang="en-US" altLang="zh-CN" dirty="0">
                <a:solidFill>
                  <a:srgbClr val="FF0000"/>
                </a:solidFill>
              </a:rPr>
              <a:t>: Guidance for Industry Computerized Systems Used in Clinical Investigations </a:t>
            </a:r>
          </a:p>
          <a:p>
            <a:pPr lvl="1">
              <a:lnSpc>
                <a:spcPct val="90000"/>
              </a:lnSpc>
            </a:pPr>
            <a:r>
              <a:rPr lang="en-US" altLang="en-US" dirty="0" smtClean="0">
                <a:solidFill>
                  <a:schemeClr val="tx1"/>
                </a:solidFill>
              </a:rPr>
              <a:t>Supplements the previous guidelines</a:t>
            </a:r>
          </a:p>
          <a:p>
            <a:pPr lvl="1">
              <a:lnSpc>
                <a:spcPct val="90000"/>
              </a:lnSpc>
            </a:pPr>
            <a:r>
              <a:rPr lang="en-US" altLang="en-US" dirty="0" smtClean="0"/>
              <a:t>Defines the scope of CFR Part 11 and when it applies</a:t>
            </a:r>
            <a:endParaRPr lang="en-US" altLang="en-US" dirty="0">
              <a:solidFill>
                <a:schemeClr val="tx1"/>
              </a:solidFill>
            </a:endParaRPr>
          </a:p>
          <a:p>
            <a:pPr marL="0" indent="0">
              <a:lnSpc>
                <a:spcPct val="90000"/>
              </a:lnSpc>
              <a:buNone/>
            </a:pPr>
            <a:endParaRPr lang="en-US" altLang="en-US" dirty="0">
              <a:solidFill>
                <a:schemeClr val="tx1"/>
              </a:solidFill>
            </a:endParaRP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661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24186" y="495599"/>
            <a:ext cx="9695579" cy="1143000"/>
          </a:xfrm>
        </p:spPr>
        <p:txBody>
          <a:bodyPr>
            <a:normAutofit fontScale="90000"/>
          </a:bodyPr>
          <a:lstStyle/>
          <a:p>
            <a:r>
              <a:rPr lang="en-US" altLang="en-US" dirty="0"/>
              <a:t>Electronic Records/Electronic Signatures</a:t>
            </a:r>
          </a:p>
        </p:txBody>
      </p:sp>
      <p:sp>
        <p:nvSpPr>
          <p:cNvPr id="15363" name="Rectangle 3"/>
          <p:cNvSpPr>
            <a:spLocks noGrp="1" noChangeArrowheads="1"/>
          </p:cNvSpPr>
          <p:nvPr>
            <p:ph idx="1"/>
          </p:nvPr>
        </p:nvSpPr>
        <p:spPr>
          <a:xfrm>
            <a:off x="524186" y="1926117"/>
            <a:ext cx="11303999" cy="2173941"/>
          </a:xfrm>
        </p:spPr>
        <p:txBody>
          <a:bodyPr/>
          <a:lstStyle/>
          <a:p>
            <a:r>
              <a:rPr lang="en-US" altLang="en-US" dirty="0" smtClean="0">
                <a:solidFill>
                  <a:schemeClr val="tx1"/>
                </a:solidFill>
              </a:rPr>
              <a:t>Every piece of data for Clinical Trials is handled or transmitted electronically</a:t>
            </a:r>
          </a:p>
          <a:p>
            <a:r>
              <a:rPr lang="en-US" altLang="en-US" dirty="0" smtClean="0">
                <a:solidFill>
                  <a:schemeClr val="tx1"/>
                </a:solidFill>
              </a:rPr>
              <a:t>Scientifically, the integrity and non-repudiation of electronic records </a:t>
            </a:r>
            <a:r>
              <a:rPr lang="en-US" altLang="zh-CN" dirty="0" smtClean="0">
                <a:solidFill>
                  <a:schemeClr val="tx1"/>
                </a:solidFill>
              </a:rPr>
              <a:t>must </a:t>
            </a:r>
            <a:r>
              <a:rPr lang="en-US" altLang="zh-CN" dirty="0" smtClean="0"/>
              <a:t>be ensured</a:t>
            </a:r>
            <a:endParaRPr lang="en-US" altLang="en-US" dirty="0" smtClean="0">
              <a:solidFill>
                <a:schemeClr val="tx1"/>
              </a:solidFill>
            </a:endParaRPr>
          </a:p>
          <a:p>
            <a:r>
              <a:rPr lang="en-US" altLang="en-US" dirty="0" smtClean="0">
                <a:solidFill>
                  <a:schemeClr val="tx1"/>
                </a:solidFill>
              </a:rPr>
              <a:t>Regulatory agencies inspect Sponsors, Investigators, CROs, and Vendors to ensure CFR 21 </a:t>
            </a:r>
            <a:r>
              <a:rPr lang="en-US" altLang="en-US" dirty="0">
                <a:solidFill>
                  <a:schemeClr val="tx1"/>
                </a:solidFill>
              </a:rPr>
              <a:t>P</a:t>
            </a:r>
            <a:r>
              <a:rPr lang="en-US" altLang="en-US" dirty="0" smtClean="0">
                <a:solidFill>
                  <a:schemeClr val="tx1"/>
                </a:solidFill>
              </a:rPr>
              <a:t>art 11 is being met</a:t>
            </a:r>
            <a:endParaRPr lang="en-US" altLang="en-US" dirty="0">
              <a:solidFill>
                <a:schemeClr val="tx1"/>
              </a:solidFill>
            </a:endParaRP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5" name="Rectangle 3"/>
          <p:cNvSpPr txBox="1">
            <a:spLocks noChangeArrowheads="1"/>
          </p:cNvSpPr>
          <p:nvPr/>
        </p:nvSpPr>
        <p:spPr>
          <a:xfrm>
            <a:off x="524186" y="3644153"/>
            <a:ext cx="10972800" cy="2944906"/>
          </a:xfrm>
          <a:prstGeom prst="rect">
            <a:avLst/>
          </a:prstGeom>
        </p:spPr>
        <p:txBody>
          <a:bodyPr vert="horz" lIns="91440" tIns="45720" rIns="91440" bIns="45720" rtlCol="0">
            <a:normAutofit/>
          </a:bodyPr>
          <a:lstStyle>
            <a:lvl1pPr marL="457200" indent="-457200" algn="l" defTabSz="457200" rtl="0" eaLnBrk="1" latinLnBrk="0" hangingPunct="1">
              <a:spcBef>
                <a:spcPts val="1000"/>
              </a:spcBef>
              <a:spcAft>
                <a:spcPts val="0"/>
              </a:spcAft>
              <a:buClr>
                <a:schemeClr val="bg2">
                  <a:lumMod val="40000"/>
                  <a:lumOff val="60000"/>
                </a:schemeClr>
              </a:buClr>
              <a:buSzPct val="80000"/>
              <a:buFontTx/>
              <a:buBlip>
                <a:blip r:embed="rId2"/>
              </a:buBlip>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Arial" panose="020B0604020202020204" pitchFamily="34" charset="0"/>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nSpc>
                <a:spcPct val="90000"/>
              </a:lnSpc>
            </a:pPr>
            <a:r>
              <a:rPr lang="en-US" altLang="en-US" dirty="0" smtClean="0"/>
              <a:t>Signatures and Records are Different</a:t>
            </a:r>
          </a:p>
          <a:p>
            <a:pPr lvl="1">
              <a:lnSpc>
                <a:spcPct val="90000"/>
              </a:lnSpc>
            </a:pPr>
            <a:r>
              <a:rPr lang="en-US" altLang="en-US" sz="2000" dirty="0" smtClean="0"/>
              <a:t>Electronic Record is data, field, document, page</a:t>
            </a:r>
          </a:p>
          <a:p>
            <a:pPr lvl="1">
              <a:lnSpc>
                <a:spcPct val="90000"/>
              </a:lnSpc>
            </a:pPr>
            <a:r>
              <a:rPr lang="en-US" altLang="en-US" sz="2000" dirty="0" smtClean="0"/>
              <a:t>Electronic Signature is computer representation of a handwritten signature</a:t>
            </a:r>
          </a:p>
          <a:p>
            <a:pPr>
              <a:lnSpc>
                <a:spcPct val="90000"/>
              </a:lnSpc>
            </a:pPr>
            <a:r>
              <a:rPr lang="en-US" altLang="en-US" dirty="0" smtClean="0"/>
              <a:t>Ensure the integrity and non-repudiation of electronic records</a:t>
            </a:r>
          </a:p>
          <a:p>
            <a:pPr>
              <a:lnSpc>
                <a:spcPct val="90000"/>
              </a:lnSpc>
            </a:pPr>
            <a:r>
              <a:rPr lang="en-US" altLang="en-US" dirty="0" smtClean="0"/>
              <a:t>Allows the ability to attach signature(s) to electronic records</a:t>
            </a:r>
          </a:p>
          <a:p>
            <a:pPr>
              <a:lnSpc>
                <a:spcPct val="90000"/>
              </a:lnSpc>
            </a:pPr>
            <a:r>
              <a:rPr lang="en-US" altLang="en-US" dirty="0" smtClean="0"/>
              <a:t>Reduces process time and cost</a:t>
            </a:r>
            <a:endParaRPr lang="en-US" altLang="en-US" dirty="0"/>
          </a:p>
        </p:txBody>
      </p:sp>
    </p:spTree>
    <p:extLst>
      <p:ext uri="{BB962C8B-B14F-4D97-AF65-F5344CB8AC3E}">
        <p14:creationId xmlns:p14="http://schemas.microsoft.com/office/powerpoint/2010/main" val="354087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599" y="457200"/>
            <a:ext cx="10972800" cy="1143000"/>
          </a:xfrm>
        </p:spPr>
        <p:txBody>
          <a:bodyPr/>
          <a:lstStyle/>
          <a:p>
            <a:r>
              <a:rPr lang="en-US" altLang="en-US" dirty="0"/>
              <a:t>Scope of Part 11</a:t>
            </a:r>
          </a:p>
        </p:txBody>
      </p:sp>
      <p:sp>
        <p:nvSpPr>
          <p:cNvPr id="19459" name="Rectangle 3"/>
          <p:cNvSpPr>
            <a:spLocks noGrp="1" noChangeArrowheads="1"/>
          </p:cNvSpPr>
          <p:nvPr>
            <p:ph idx="1"/>
          </p:nvPr>
        </p:nvSpPr>
        <p:spPr>
          <a:xfrm>
            <a:off x="609600" y="1600200"/>
            <a:ext cx="10972800" cy="3572301"/>
          </a:xfrm>
        </p:spPr>
        <p:txBody>
          <a:bodyPr/>
          <a:lstStyle/>
          <a:p>
            <a:r>
              <a:rPr lang="en-US" altLang="en-US" dirty="0">
                <a:solidFill>
                  <a:schemeClr val="tx1"/>
                </a:solidFill>
              </a:rPr>
              <a:t>Effective </a:t>
            </a:r>
            <a:r>
              <a:rPr lang="en-US" altLang="en-US" dirty="0" smtClean="0">
                <a:solidFill>
                  <a:schemeClr val="tx1"/>
                </a:solidFill>
              </a:rPr>
              <a:t>since April </a:t>
            </a:r>
            <a:r>
              <a:rPr lang="en-US" altLang="en-US" dirty="0">
                <a:solidFill>
                  <a:schemeClr val="tx1"/>
                </a:solidFill>
              </a:rPr>
              <a:t>1997</a:t>
            </a:r>
          </a:p>
          <a:p>
            <a:r>
              <a:rPr lang="en-US" altLang="en-US" dirty="0">
                <a:solidFill>
                  <a:schemeClr val="tx1"/>
                </a:solidFill>
              </a:rPr>
              <a:t>A</a:t>
            </a:r>
            <a:r>
              <a:rPr lang="en-US" altLang="en-US" dirty="0" smtClean="0">
                <a:solidFill>
                  <a:schemeClr val="tx1"/>
                </a:solidFill>
              </a:rPr>
              <a:t>ffects </a:t>
            </a:r>
            <a:r>
              <a:rPr lang="en-US" altLang="en-US" dirty="0">
                <a:solidFill>
                  <a:schemeClr val="tx1"/>
                </a:solidFill>
              </a:rPr>
              <a:t>databases, file storage, images</a:t>
            </a:r>
          </a:p>
          <a:p>
            <a:r>
              <a:rPr lang="en-US" altLang="en-US" dirty="0">
                <a:solidFill>
                  <a:schemeClr val="tx1"/>
                </a:solidFill>
              </a:rPr>
              <a:t>Electronic data collection at Investigators, </a:t>
            </a:r>
            <a:r>
              <a:rPr lang="en-US" altLang="en-US" dirty="0" smtClean="0">
                <a:solidFill>
                  <a:schemeClr val="tx1"/>
                </a:solidFill>
              </a:rPr>
              <a:t>CROs</a:t>
            </a:r>
            <a:r>
              <a:rPr lang="en-US" altLang="en-US" dirty="0">
                <a:solidFill>
                  <a:schemeClr val="tx1"/>
                </a:solidFill>
              </a:rPr>
              <a:t>, and Vendors</a:t>
            </a:r>
          </a:p>
          <a:p>
            <a:r>
              <a:rPr lang="en-US" altLang="en-US" dirty="0">
                <a:solidFill>
                  <a:schemeClr val="tx1"/>
                </a:solidFill>
              </a:rPr>
              <a:t>Complexity of Auditing</a:t>
            </a:r>
          </a:p>
          <a:p>
            <a:r>
              <a:rPr lang="en-US" altLang="en-US" dirty="0">
                <a:solidFill>
                  <a:schemeClr val="tx1"/>
                </a:solidFill>
              </a:rPr>
              <a:t>Data Validity </a:t>
            </a:r>
          </a:p>
          <a:p>
            <a:r>
              <a:rPr lang="en-US" altLang="en-US" dirty="0">
                <a:solidFill>
                  <a:schemeClr val="tx1"/>
                </a:solidFill>
              </a:rPr>
              <a:t>Business Practices</a:t>
            </a: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8276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599" y="504921"/>
            <a:ext cx="10280073" cy="836818"/>
          </a:xfrm>
        </p:spPr>
        <p:txBody>
          <a:bodyPr>
            <a:normAutofit/>
          </a:bodyPr>
          <a:lstStyle/>
          <a:p>
            <a:r>
              <a:rPr lang="en-US" altLang="en-US" sz="3200" dirty="0"/>
              <a:t>Components of Electronic </a:t>
            </a:r>
            <a:r>
              <a:rPr lang="en-US" altLang="en-US" sz="3200" dirty="0" smtClean="0"/>
              <a:t>Records</a:t>
            </a:r>
            <a:endParaRPr lang="en-US" altLang="en-US" sz="3200" dirty="0"/>
          </a:p>
        </p:txBody>
      </p:sp>
      <p:sp>
        <p:nvSpPr>
          <p:cNvPr id="14340" name="Rectangle 4"/>
          <p:cNvSpPr>
            <a:spLocks noChangeArrowheads="1"/>
          </p:cNvSpPr>
          <p:nvPr/>
        </p:nvSpPr>
        <p:spPr bwMode="auto">
          <a:xfrm>
            <a:off x="1607128" y="1375558"/>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r>
              <a:rPr lang="en-US" altLang="en-US" sz="2800" i="1" dirty="0"/>
              <a:t>All Electronic records fall under Part 11</a:t>
            </a:r>
          </a:p>
        </p:txBody>
      </p:sp>
      <p:sp>
        <p:nvSpPr>
          <p:cNvPr id="14343" name="Rectangle 7"/>
          <p:cNvSpPr>
            <a:spLocks noChangeArrowheads="1"/>
          </p:cNvSpPr>
          <p:nvPr/>
        </p:nvSpPr>
        <p:spPr bwMode="auto">
          <a:xfrm>
            <a:off x="873039" y="1958959"/>
            <a:ext cx="57912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a:spcBef>
                <a:spcPct val="20000"/>
              </a:spcBef>
              <a:buFontTx/>
              <a:buChar char="•"/>
            </a:pPr>
            <a:r>
              <a:rPr lang="en-US" altLang="en-US" dirty="0"/>
              <a:t>Audit Trails</a:t>
            </a:r>
            <a:r>
              <a:rPr lang="en-US" altLang="en-US" sz="2800" dirty="0"/>
              <a:t> </a:t>
            </a:r>
            <a:r>
              <a:rPr lang="en-US" altLang="en-US" sz="2000" dirty="0"/>
              <a:t>(11.10e)</a:t>
            </a:r>
          </a:p>
          <a:p>
            <a:pPr>
              <a:spcBef>
                <a:spcPct val="20000"/>
              </a:spcBef>
              <a:buFontTx/>
              <a:buChar char="•"/>
            </a:pPr>
            <a:r>
              <a:rPr lang="en-US" altLang="en-US" dirty="0"/>
              <a:t>Limited Access</a:t>
            </a:r>
            <a:r>
              <a:rPr lang="en-US" altLang="en-US" sz="2800" dirty="0"/>
              <a:t> </a:t>
            </a:r>
            <a:r>
              <a:rPr lang="en-US" altLang="en-US" sz="2000" dirty="0"/>
              <a:t>(11.10d)</a:t>
            </a:r>
          </a:p>
          <a:p>
            <a:pPr>
              <a:spcBef>
                <a:spcPct val="20000"/>
              </a:spcBef>
              <a:buFontTx/>
              <a:buChar char="•"/>
            </a:pPr>
            <a:r>
              <a:rPr lang="en-US" altLang="en-US" dirty="0"/>
              <a:t>Authority Checks </a:t>
            </a:r>
            <a:r>
              <a:rPr lang="en-US" altLang="en-US" sz="2000" dirty="0"/>
              <a:t>(11.10g)</a:t>
            </a:r>
          </a:p>
          <a:p>
            <a:pPr>
              <a:spcBef>
                <a:spcPct val="20000"/>
              </a:spcBef>
              <a:buFontTx/>
              <a:buChar char="•"/>
            </a:pPr>
            <a:r>
              <a:rPr lang="en-US" altLang="en-US" dirty="0"/>
              <a:t>Document Controls</a:t>
            </a:r>
            <a:r>
              <a:rPr lang="en-US" altLang="en-US" sz="2800" dirty="0"/>
              <a:t> </a:t>
            </a:r>
            <a:r>
              <a:rPr lang="en-US" altLang="en-US" sz="2000" dirty="0"/>
              <a:t>(11.10k)</a:t>
            </a:r>
          </a:p>
          <a:p>
            <a:pPr>
              <a:spcBef>
                <a:spcPct val="20000"/>
              </a:spcBef>
              <a:buFontTx/>
              <a:buChar char="•"/>
            </a:pPr>
            <a:r>
              <a:rPr lang="en-US" altLang="en-US" dirty="0"/>
              <a:t>Generate copies of data</a:t>
            </a:r>
            <a:r>
              <a:rPr lang="en-US" altLang="en-US" sz="2800" dirty="0"/>
              <a:t> </a:t>
            </a:r>
            <a:r>
              <a:rPr lang="en-US" altLang="en-US" sz="2000" dirty="0"/>
              <a:t>(11.10a-b)</a:t>
            </a:r>
          </a:p>
          <a:p>
            <a:pPr>
              <a:spcBef>
                <a:spcPct val="20000"/>
              </a:spcBef>
            </a:pPr>
            <a:endParaRPr lang="en-US" altLang="en-US" sz="2000" dirty="0"/>
          </a:p>
        </p:txBody>
      </p:sp>
      <p:sp>
        <p:nvSpPr>
          <p:cNvPr id="14344" name="Rectangle 8"/>
          <p:cNvSpPr>
            <a:spLocks noChangeArrowheads="1"/>
          </p:cNvSpPr>
          <p:nvPr/>
        </p:nvSpPr>
        <p:spPr bwMode="auto">
          <a:xfrm>
            <a:off x="6261599" y="1958959"/>
            <a:ext cx="5791200" cy="2609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a:spcBef>
                <a:spcPct val="20000"/>
              </a:spcBef>
              <a:buFontTx/>
              <a:buChar char="•"/>
            </a:pPr>
            <a:r>
              <a:rPr lang="en-US" altLang="en-US" dirty="0"/>
              <a:t>Operational Workflow</a:t>
            </a:r>
            <a:r>
              <a:rPr lang="en-US" altLang="en-US" sz="2800" dirty="0"/>
              <a:t> </a:t>
            </a:r>
            <a:r>
              <a:rPr lang="en-US" altLang="en-US" sz="2000" dirty="0"/>
              <a:t>(11.10f)</a:t>
            </a:r>
          </a:p>
          <a:p>
            <a:pPr>
              <a:spcBef>
                <a:spcPct val="20000"/>
              </a:spcBef>
              <a:buFontTx/>
              <a:buChar char="•"/>
            </a:pPr>
            <a:r>
              <a:rPr lang="en-US" altLang="en-US" dirty="0"/>
              <a:t>Data Validity Checks</a:t>
            </a:r>
            <a:r>
              <a:rPr lang="en-US" altLang="en-US" sz="2800" dirty="0"/>
              <a:t> </a:t>
            </a:r>
            <a:r>
              <a:rPr lang="en-US" altLang="en-US" sz="2000" dirty="0"/>
              <a:t>(11.10h)</a:t>
            </a:r>
          </a:p>
          <a:p>
            <a:pPr>
              <a:spcBef>
                <a:spcPct val="20000"/>
              </a:spcBef>
              <a:buFontTx/>
              <a:buChar char="•"/>
            </a:pPr>
            <a:r>
              <a:rPr lang="en-US" altLang="en-US" dirty="0"/>
              <a:t>Training </a:t>
            </a:r>
            <a:r>
              <a:rPr lang="en-US" altLang="en-US" sz="2000" dirty="0"/>
              <a:t>(11.10i)</a:t>
            </a:r>
          </a:p>
          <a:p>
            <a:pPr>
              <a:spcBef>
                <a:spcPct val="20000"/>
              </a:spcBef>
              <a:buFontTx/>
              <a:buChar char="•"/>
            </a:pPr>
            <a:r>
              <a:rPr lang="en-US" altLang="en-US" dirty="0"/>
              <a:t>Written Policies</a:t>
            </a:r>
            <a:r>
              <a:rPr lang="en-US" altLang="en-US" sz="2800" dirty="0"/>
              <a:t> </a:t>
            </a:r>
            <a:r>
              <a:rPr lang="en-US" altLang="en-US" sz="2000" dirty="0"/>
              <a:t>(11.10j)</a:t>
            </a:r>
          </a:p>
          <a:p>
            <a:pPr>
              <a:spcBef>
                <a:spcPct val="20000"/>
              </a:spcBef>
              <a:buFontTx/>
              <a:buChar char="•"/>
            </a:pPr>
            <a:r>
              <a:rPr lang="en-US" altLang="en-US" dirty="0"/>
              <a:t>Validation of systems</a:t>
            </a:r>
            <a:r>
              <a:rPr lang="en-US" altLang="en-US" sz="2800" dirty="0"/>
              <a:t> </a:t>
            </a:r>
            <a:r>
              <a:rPr lang="en-US" altLang="en-US" sz="2000" dirty="0"/>
              <a:t>(11.10a)</a:t>
            </a:r>
          </a:p>
          <a:p>
            <a:pPr>
              <a:spcBef>
                <a:spcPct val="20000"/>
              </a:spcBef>
            </a:pPr>
            <a:endParaRPr lang="en-US" altLang="en-US" sz="2000" dirty="0"/>
          </a:p>
        </p:txBody>
      </p:sp>
      <p:sp>
        <p:nvSpPr>
          <p:cNvPr id="14346" name="Rectangle 10"/>
          <p:cNvSpPr>
            <a:spLocks noChangeArrowheads="1"/>
          </p:cNvSpPr>
          <p:nvPr/>
        </p:nvSpPr>
        <p:spPr bwMode="auto">
          <a:xfrm>
            <a:off x="2057400" y="5410200"/>
            <a:ext cx="8077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a:spcBef>
                <a:spcPct val="20000"/>
              </a:spcBef>
              <a:buFontTx/>
              <a:buChar char="•"/>
            </a:pPr>
            <a:endParaRPr lang="en-US" altLang="en-US" sz="3200" b="1" dirty="0"/>
          </a:p>
        </p:txBody>
      </p:sp>
      <p:sp>
        <p:nvSpPr>
          <p:cNvPr id="14347" name="Rectangle 11"/>
          <p:cNvSpPr>
            <a:spLocks noChangeArrowheads="1"/>
          </p:cNvSpPr>
          <p:nvPr/>
        </p:nvSpPr>
        <p:spPr bwMode="auto">
          <a:xfrm>
            <a:off x="873039" y="4646515"/>
            <a:ext cx="8763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a:spcBef>
                <a:spcPct val="20000"/>
              </a:spcBef>
              <a:buFontTx/>
              <a:buChar char="•"/>
            </a:pPr>
            <a:r>
              <a:rPr lang="en-US" altLang="en-US" dirty="0"/>
              <a:t>Closed system plus encryption and protection for records (11.30</a:t>
            </a:r>
            <a:r>
              <a:rPr lang="en-US" altLang="en-US" dirty="0" smtClean="0"/>
              <a:t>)</a:t>
            </a:r>
            <a:r>
              <a:rPr lang="en-US" altLang="zh-CN" sz="2000" dirty="0" smtClean="0"/>
              <a:t>.</a:t>
            </a:r>
            <a:endParaRPr lang="en-US" altLang="en-US" sz="2000" dirty="0"/>
          </a:p>
        </p:txBody>
      </p:sp>
      <p:cxnSp>
        <p:nvCxnSpPr>
          <p:cNvPr id="10" name="直接连接符 9"/>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205753" y="5332315"/>
            <a:ext cx="10627659" cy="1200329"/>
          </a:xfrm>
          <a:prstGeom prst="rect">
            <a:avLst/>
          </a:prstGeom>
        </p:spPr>
        <p:txBody>
          <a:bodyPr wrap="square">
            <a:spAutoFit/>
          </a:bodyPr>
          <a:lstStyle/>
          <a:p>
            <a:r>
              <a:rPr lang="en-US" altLang="zh-CN" dirty="0"/>
              <a:t>If the persons responsible for the content of electronic records also have control of system access, the system is ‘</a:t>
            </a:r>
            <a:r>
              <a:rPr lang="en-US" altLang="zh-CN" dirty="0">
                <a:solidFill>
                  <a:srgbClr val="FF0000"/>
                </a:solidFill>
              </a:rPr>
              <a:t>closed</a:t>
            </a:r>
            <a:r>
              <a:rPr lang="en-US" altLang="zh-CN" dirty="0"/>
              <a:t>’. If the persons responsible for content of electronic records do not have control of system access, the system is ‘</a:t>
            </a:r>
            <a:r>
              <a:rPr lang="en-US" altLang="zh-CN" dirty="0">
                <a:solidFill>
                  <a:srgbClr val="FF0000"/>
                </a:solidFill>
              </a:rPr>
              <a:t>open</a:t>
            </a:r>
            <a:r>
              <a:rPr lang="en-US" altLang="zh-CN" dirty="0" smtClean="0"/>
              <a:t>’ (i.e. internet). </a:t>
            </a:r>
            <a:r>
              <a:rPr lang="en-US" altLang="zh-CN" dirty="0"/>
              <a:t>Open systems require the added assurance that records are protected from point of creation to receipt</a:t>
            </a:r>
            <a:endParaRPr lang="zh-CN" altLang="en-US" dirty="0"/>
          </a:p>
        </p:txBody>
      </p:sp>
    </p:spTree>
    <p:extLst>
      <p:ext uri="{BB962C8B-B14F-4D97-AF65-F5344CB8AC3E}">
        <p14:creationId xmlns:p14="http://schemas.microsoft.com/office/powerpoint/2010/main" val="4232181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98763" y="451262"/>
            <a:ext cx="10557163" cy="943696"/>
          </a:xfrm>
        </p:spPr>
        <p:txBody>
          <a:bodyPr>
            <a:normAutofit fontScale="90000"/>
          </a:bodyPr>
          <a:lstStyle/>
          <a:p>
            <a:r>
              <a:rPr lang="en-US" altLang="en-US" dirty="0"/>
              <a:t>Components of Electronic </a:t>
            </a:r>
            <a:r>
              <a:rPr lang="en-US" altLang="en-US" dirty="0" smtClean="0"/>
              <a:t>Signatures</a:t>
            </a:r>
            <a:r>
              <a:rPr lang="en-US" altLang="en-US" dirty="0"/>
              <a:t/>
            </a:r>
            <a:br>
              <a:rPr lang="en-US" altLang="en-US" dirty="0"/>
            </a:br>
            <a:endParaRPr lang="en-US" altLang="en-US" dirty="0"/>
          </a:p>
        </p:txBody>
      </p:sp>
      <p:sp>
        <p:nvSpPr>
          <p:cNvPr id="10243" name="Rectangle 3"/>
          <p:cNvSpPr>
            <a:spLocks noGrp="1" noChangeArrowheads="1"/>
          </p:cNvSpPr>
          <p:nvPr>
            <p:ph idx="1"/>
          </p:nvPr>
        </p:nvSpPr>
        <p:spPr>
          <a:xfrm>
            <a:off x="609599" y="1797424"/>
            <a:ext cx="10972800" cy="2805545"/>
          </a:xfrm>
        </p:spPr>
        <p:txBody>
          <a:bodyPr/>
          <a:lstStyle/>
          <a:p>
            <a:pPr eaLnBrk="0" hangingPunct="0"/>
            <a:r>
              <a:rPr lang="en-US" altLang="en-US" dirty="0">
                <a:solidFill>
                  <a:schemeClr val="tx1"/>
                </a:solidFill>
              </a:rPr>
              <a:t>Biometric (retina scans, voice recognition, fingerprint) </a:t>
            </a:r>
            <a:r>
              <a:rPr lang="en-US" altLang="en-US" sz="1800" dirty="0">
                <a:solidFill>
                  <a:schemeClr val="tx1"/>
                </a:solidFill>
              </a:rPr>
              <a:t>(11.200 b)</a:t>
            </a:r>
          </a:p>
          <a:p>
            <a:pPr eaLnBrk="0" hangingPunct="0"/>
            <a:r>
              <a:rPr lang="en-US" altLang="en-US" dirty="0">
                <a:solidFill>
                  <a:schemeClr val="tx1"/>
                </a:solidFill>
              </a:rPr>
              <a:t>User </a:t>
            </a:r>
            <a:r>
              <a:rPr lang="en-US" altLang="en-US" dirty="0" smtClean="0">
                <a:solidFill>
                  <a:schemeClr val="tx1"/>
                </a:solidFill>
              </a:rPr>
              <a:t>ID/Password </a:t>
            </a:r>
            <a:r>
              <a:rPr lang="en-US" altLang="en-US" sz="1800" dirty="0">
                <a:solidFill>
                  <a:schemeClr val="tx1"/>
                </a:solidFill>
              </a:rPr>
              <a:t>(11.200a)</a:t>
            </a:r>
          </a:p>
          <a:p>
            <a:pPr eaLnBrk="0" hangingPunct="0"/>
            <a:r>
              <a:rPr lang="en-US" altLang="en-US" dirty="0">
                <a:solidFill>
                  <a:schemeClr val="tx1"/>
                </a:solidFill>
              </a:rPr>
              <a:t>Record </a:t>
            </a:r>
            <a:r>
              <a:rPr lang="en-US" altLang="en-US" dirty="0" smtClean="0">
                <a:solidFill>
                  <a:schemeClr val="tx1"/>
                </a:solidFill>
              </a:rPr>
              <a:t>Binding - signature </a:t>
            </a:r>
            <a:r>
              <a:rPr lang="en-US" altLang="en-US" dirty="0">
                <a:solidFill>
                  <a:schemeClr val="tx1"/>
                </a:solidFill>
              </a:rPr>
              <a:t>is embedded /linked to the record </a:t>
            </a:r>
            <a:r>
              <a:rPr lang="en-US" altLang="en-US" sz="1800" dirty="0">
                <a:solidFill>
                  <a:schemeClr val="tx1"/>
                </a:solidFill>
              </a:rPr>
              <a:t>(11.70)</a:t>
            </a:r>
          </a:p>
          <a:p>
            <a:pPr eaLnBrk="0" hangingPunct="0"/>
            <a:r>
              <a:rPr lang="en-US" altLang="en-US" dirty="0" smtClean="0">
                <a:solidFill>
                  <a:schemeClr val="tx1"/>
                </a:solidFill>
              </a:rPr>
              <a:t>Security - </a:t>
            </a:r>
            <a:r>
              <a:rPr lang="en-US" altLang="en-US" dirty="0">
                <a:solidFill>
                  <a:schemeClr val="tx1"/>
                </a:solidFill>
              </a:rPr>
              <a:t>Controls, uniqueness, periodic checks, management, safeguards </a:t>
            </a:r>
            <a:r>
              <a:rPr lang="en-US" altLang="en-US" sz="1800" dirty="0">
                <a:solidFill>
                  <a:schemeClr val="tx1"/>
                </a:solidFill>
              </a:rPr>
              <a:t>(11.300 abcde)</a:t>
            </a:r>
          </a:p>
          <a:p>
            <a:endParaRPr lang="en-US" altLang="en-US" dirty="0">
              <a:solidFill>
                <a:schemeClr val="tx1"/>
              </a:solidFill>
            </a:endParaRPr>
          </a:p>
        </p:txBody>
      </p:sp>
      <p:cxnSp>
        <p:nvCxnSpPr>
          <p:cNvPr id="4" name="直接连接符 3"/>
          <p:cNvCxnSpPr/>
          <p:nvPr/>
        </p:nvCxnSpPr>
        <p:spPr>
          <a:xfrm>
            <a:off x="609599" y="1394958"/>
            <a:ext cx="11304000" cy="0"/>
          </a:xfrm>
          <a:prstGeom prst="line">
            <a:avLst/>
          </a:prstGeom>
          <a:ln w="60325" cmpd="sng">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478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离子">
  <a:themeElements>
    <a:clrScheme name="离子">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离子">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离子">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812</TotalTime>
  <Words>1230</Words>
  <Application>Microsoft Office PowerPoint</Application>
  <PresentationFormat>宽屏</PresentationFormat>
  <Paragraphs>147</Paragraphs>
  <Slides>18</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 Unicode MS</vt:lpstr>
      <vt:lpstr>宋体</vt:lpstr>
      <vt:lpstr>Arial</vt:lpstr>
      <vt:lpstr>Calibri</vt:lpstr>
      <vt:lpstr>Century Gothic</vt:lpstr>
      <vt:lpstr>Times New Roman</vt:lpstr>
      <vt:lpstr>Wingdings</vt:lpstr>
      <vt:lpstr>Wingdings 3</vt:lpstr>
      <vt:lpstr>离子</vt:lpstr>
      <vt:lpstr>FDA 21 CFR Part 11 Compliance</vt:lpstr>
      <vt:lpstr>Topics</vt:lpstr>
      <vt:lpstr>What is Part 11</vt:lpstr>
      <vt:lpstr>Other Names in the industry</vt:lpstr>
      <vt:lpstr>Background</vt:lpstr>
      <vt:lpstr>Electronic Records/Electronic Signatures</vt:lpstr>
      <vt:lpstr>Scope of Part 11</vt:lpstr>
      <vt:lpstr>Components of Electronic Records</vt:lpstr>
      <vt:lpstr>Components of Electronic Signatures </vt:lpstr>
      <vt:lpstr>Overall Approach to Part 11 Requirements</vt:lpstr>
      <vt:lpstr>FDA 21CFR11 inspection questions</vt:lpstr>
      <vt:lpstr>Warning Letter</vt:lpstr>
      <vt:lpstr>More FDA Inspection Findings for Part 11</vt:lpstr>
      <vt:lpstr>Part 11 Issues</vt:lpstr>
      <vt:lpstr>Part 11 Advantages</vt:lpstr>
      <vt:lpstr>Implementing CFR 21 Part 11</vt:lpstr>
      <vt:lpstr>21 CFR Part 11 Checklist</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颜崇超</dc:creator>
  <cp:lastModifiedBy>颜崇超</cp:lastModifiedBy>
  <cp:revision>60</cp:revision>
  <dcterms:created xsi:type="dcterms:W3CDTF">2016-11-04T13:02:26Z</dcterms:created>
  <dcterms:modified xsi:type="dcterms:W3CDTF">2016-11-09T07:07:14Z</dcterms:modified>
</cp:coreProperties>
</file>